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74B4AB9-5D66-4608-A287-517E547B767C}" type="datetimeFigureOut">
              <a:rPr lang="ar-SA" smtClean="0"/>
              <a:pPr/>
              <a:t>14/03/1440</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S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92A504F-EF0E-47D1-A1EB-78C78F2A41E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4B4AB9-5D66-4608-A287-517E547B767C}" type="datetimeFigureOut">
              <a:rPr lang="ar-SA" smtClean="0"/>
              <a:pPr/>
              <a:t>14/03/1440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92A504F-EF0E-47D1-A1EB-78C78F2A41E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4B4AB9-5D66-4608-A287-517E547B767C}" type="datetimeFigureOut">
              <a:rPr lang="ar-SA" smtClean="0"/>
              <a:pPr/>
              <a:t>14/03/1440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92A504F-EF0E-47D1-A1EB-78C78F2A41E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74B4AB9-5D66-4608-A287-517E547B767C}" type="datetimeFigureOut">
              <a:rPr lang="ar-SA" smtClean="0"/>
              <a:pPr/>
              <a:t>14/03/1440</a:t>
            </a:fld>
            <a:endParaRPr lang="ar-SA"/>
          </a:p>
        </p:txBody>
      </p:sp>
      <p:sp>
        <p:nvSpPr>
          <p:cNvPr id="9" name="Slide Number Placeholder 8"/>
          <p:cNvSpPr>
            <a:spLocks noGrp="1"/>
          </p:cNvSpPr>
          <p:nvPr>
            <p:ph type="sldNum" sz="quarter" idx="15"/>
          </p:nvPr>
        </p:nvSpPr>
        <p:spPr/>
        <p:txBody>
          <a:bodyPr rtlCol="0"/>
          <a:lstStyle/>
          <a:p>
            <a:fld id="{392A504F-EF0E-47D1-A1EB-78C78F2A41EB}" type="slidenum">
              <a:rPr lang="ar-SA" smtClean="0"/>
              <a:pPr/>
              <a:t>‹#›</a:t>
            </a:fld>
            <a:endParaRPr lang="ar-SA"/>
          </a:p>
        </p:txBody>
      </p:sp>
      <p:sp>
        <p:nvSpPr>
          <p:cNvPr id="10" name="Footer Placeholder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74B4AB9-5D66-4608-A287-517E547B767C}" type="datetimeFigureOut">
              <a:rPr lang="ar-SA" smtClean="0"/>
              <a:pPr/>
              <a:t>14/03/1440</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S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92A504F-EF0E-47D1-A1EB-78C78F2A41E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74B4AB9-5D66-4608-A287-517E547B767C}" type="datetimeFigureOut">
              <a:rPr lang="ar-SA" smtClean="0"/>
              <a:pPr/>
              <a:t>14/03/1440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92A504F-EF0E-47D1-A1EB-78C78F2A41EB}" type="slidenum">
              <a:rPr lang="ar-SA" smtClean="0"/>
              <a:pPr/>
              <a:t>‹#›</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74B4AB9-5D66-4608-A287-517E547B767C}" type="datetimeFigureOut">
              <a:rPr lang="ar-SA" smtClean="0"/>
              <a:pPr/>
              <a:t>14/03/1440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92A504F-EF0E-47D1-A1EB-78C78F2A41EB}" type="slidenum">
              <a:rPr lang="ar-SA" smtClean="0"/>
              <a:pPr/>
              <a:t>‹#›</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74B4AB9-5D66-4608-A287-517E547B767C}" type="datetimeFigureOut">
              <a:rPr lang="ar-SA" smtClean="0"/>
              <a:pPr/>
              <a:t>14/03/1440</a:t>
            </a:fld>
            <a:endParaRPr lang="ar-SA"/>
          </a:p>
        </p:txBody>
      </p:sp>
      <p:sp>
        <p:nvSpPr>
          <p:cNvPr id="7" name="Slide Number Placeholder 6"/>
          <p:cNvSpPr>
            <a:spLocks noGrp="1"/>
          </p:cNvSpPr>
          <p:nvPr>
            <p:ph type="sldNum" sz="quarter" idx="11"/>
          </p:nvPr>
        </p:nvSpPr>
        <p:spPr/>
        <p:txBody>
          <a:bodyPr rtlCol="0"/>
          <a:lstStyle/>
          <a:p>
            <a:fld id="{392A504F-EF0E-47D1-A1EB-78C78F2A41EB}" type="slidenum">
              <a:rPr lang="ar-SA" smtClean="0"/>
              <a:pPr/>
              <a:t>‹#›</a:t>
            </a:fld>
            <a:endParaRPr lang="ar-SA"/>
          </a:p>
        </p:txBody>
      </p:sp>
      <p:sp>
        <p:nvSpPr>
          <p:cNvPr id="8" name="Footer Placeholder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B4AB9-5D66-4608-A287-517E547B767C}" type="datetimeFigureOut">
              <a:rPr lang="ar-SA" smtClean="0"/>
              <a:pPr/>
              <a:t>14/03/1440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92A504F-EF0E-47D1-A1EB-78C78F2A41E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74B4AB9-5D66-4608-A287-517E547B767C}" type="datetimeFigureOut">
              <a:rPr lang="ar-SA" smtClean="0"/>
              <a:pPr/>
              <a:t>14/03/1440</a:t>
            </a:fld>
            <a:endParaRPr lang="ar-SA"/>
          </a:p>
        </p:txBody>
      </p:sp>
      <p:sp>
        <p:nvSpPr>
          <p:cNvPr id="22" name="Slide Number Placeholder 21"/>
          <p:cNvSpPr>
            <a:spLocks noGrp="1"/>
          </p:cNvSpPr>
          <p:nvPr>
            <p:ph type="sldNum" sz="quarter" idx="15"/>
          </p:nvPr>
        </p:nvSpPr>
        <p:spPr/>
        <p:txBody>
          <a:bodyPr rtlCol="0"/>
          <a:lstStyle/>
          <a:p>
            <a:fld id="{392A504F-EF0E-47D1-A1EB-78C78F2A41EB}" type="slidenum">
              <a:rPr lang="ar-SA" smtClean="0"/>
              <a:pPr/>
              <a:t>‹#›</a:t>
            </a:fld>
            <a:endParaRPr lang="ar-SA"/>
          </a:p>
        </p:txBody>
      </p:sp>
      <p:sp>
        <p:nvSpPr>
          <p:cNvPr id="23" name="Footer Placeholder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74B4AB9-5D66-4608-A287-517E547B767C}" type="datetimeFigureOut">
              <a:rPr lang="ar-SA" smtClean="0"/>
              <a:pPr/>
              <a:t>14/03/1440</a:t>
            </a:fld>
            <a:endParaRPr lang="ar-SA"/>
          </a:p>
        </p:txBody>
      </p:sp>
      <p:sp>
        <p:nvSpPr>
          <p:cNvPr id="18" name="Slide Number Placeholder 17"/>
          <p:cNvSpPr>
            <a:spLocks noGrp="1"/>
          </p:cNvSpPr>
          <p:nvPr>
            <p:ph type="sldNum" sz="quarter" idx="11"/>
          </p:nvPr>
        </p:nvSpPr>
        <p:spPr/>
        <p:txBody>
          <a:bodyPr rtlCol="0"/>
          <a:lstStyle/>
          <a:p>
            <a:fld id="{392A504F-EF0E-47D1-A1EB-78C78F2A41EB}" type="slidenum">
              <a:rPr lang="ar-SA" smtClean="0"/>
              <a:pPr/>
              <a:t>‹#›</a:t>
            </a:fld>
            <a:endParaRPr lang="ar-SA"/>
          </a:p>
        </p:txBody>
      </p:sp>
      <p:sp>
        <p:nvSpPr>
          <p:cNvPr id="21" name="Footer Placeholder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74B4AB9-5D66-4608-A287-517E547B767C}" type="datetimeFigureOut">
              <a:rPr lang="ar-SA" smtClean="0"/>
              <a:pPr/>
              <a:t>14/03/1440</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92A504F-EF0E-47D1-A1EB-78C78F2A41E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90600"/>
            <a:ext cx="7772400" cy="1470025"/>
          </a:xfrm>
        </p:spPr>
        <p:txBody>
          <a:bodyPr>
            <a:normAutofit fontScale="90000"/>
          </a:bodyPr>
          <a:lstStyle/>
          <a:p>
            <a:pPr algn="r"/>
            <a:r>
              <a:rPr lang="ar-EG" sz="2700" b="1" u="sng" dirty="0"/>
              <a:t>وزارة التعليم العالي والبحث العلمي</a:t>
            </a:r>
            <a:r>
              <a:rPr lang="en-US" sz="2700" dirty="0"/>
              <a:t/>
            </a:r>
            <a:br>
              <a:rPr lang="en-US" sz="2700" dirty="0"/>
            </a:br>
            <a:r>
              <a:rPr lang="ar-EG" sz="2700" b="1" u="sng" dirty="0"/>
              <a:t>جامعة </a:t>
            </a:r>
            <a:r>
              <a:rPr lang="ar-EG" sz="2700" b="1" u="sng" dirty="0" err="1"/>
              <a:t>ديالى</a:t>
            </a:r>
            <a:r>
              <a:rPr lang="ar-EG" sz="2700" b="1" u="sng" dirty="0"/>
              <a:t>- كلية الزراعة</a:t>
            </a:r>
            <a:r>
              <a:rPr lang="en-US" dirty="0"/>
              <a:t/>
            </a:r>
            <a:br>
              <a:rPr lang="en-US" dirty="0"/>
            </a:br>
            <a:r>
              <a:rPr lang="ar-EG" sz="3600" b="1" dirty="0"/>
              <a:t>  </a:t>
            </a:r>
            <a:r>
              <a:rPr lang="en-US" sz="3600" dirty="0"/>
              <a:t/>
            </a:r>
            <a:br>
              <a:rPr lang="en-US" sz="3600" dirty="0"/>
            </a:br>
            <a:r>
              <a:rPr lang="ar-EG" sz="2200" dirty="0"/>
              <a:t>المرحلة الثانية / قسم </a:t>
            </a:r>
            <a:r>
              <a:rPr lang="ar-IQ" sz="2200" dirty="0" smtClean="0"/>
              <a:t>البستنة وهندسة الحدائق</a:t>
            </a:r>
            <a:r>
              <a:rPr lang="en-US" dirty="0"/>
              <a:t/>
            </a:r>
            <a:br>
              <a:rPr lang="en-US" dirty="0"/>
            </a:br>
            <a:endParaRPr lang="ar-SA" dirty="0"/>
          </a:p>
        </p:txBody>
      </p:sp>
      <p:sp>
        <p:nvSpPr>
          <p:cNvPr id="3" name="عنوان فرعي 2"/>
          <p:cNvSpPr>
            <a:spLocks noGrp="1"/>
          </p:cNvSpPr>
          <p:nvPr>
            <p:ph type="subTitle" idx="1"/>
          </p:nvPr>
        </p:nvSpPr>
        <p:spPr>
          <a:xfrm>
            <a:off x="3810000" y="2438400"/>
            <a:ext cx="3124200" cy="762000"/>
          </a:xfrm>
        </p:spPr>
        <p:txBody>
          <a:bodyPr>
            <a:normAutofit fontScale="25000" lnSpcReduction="20000"/>
          </a:bodyPr>
          <a:lstStyle/>
          <a:p>
            <a:r>
              <a:rPr lang="ar-IQ" sz="19200" b="1" u="sng" dirty="0" smtClean="0">
                <a:solidFill>
                  <a:schemeClr val="tx1"/>
                </a:solidFill>
              </a:rPr>
              <a:t>بيئة نبات </a:t>
            </a:r>
            <a:endParaRPr lang="en-US" sz="19200" dirty="0">
              <a:solidFill>
                <a:schemeClr val="tx1"/>
              </a:solidFill>
            </a:endParaRPr>
          </a:p>
          <a:p>
            <a:r>
              <a:rPr lang="ar-EG" sz="11200" b="1" dirty="0">
                <a:solidFill>
                  <a:schemeClr val="tx1"/>
                </a:solidFill>
              </a:rPr>
              <a:t> </a:t>
            </a:r>
            <a:endParaRPr lang="en-US" sz="11200" dirty="0">
              <a:solidFill>
                <a:schemeClr val="tx1"/>
              </a:solidFill>
            </a:endParaRPr>
          </a:p>
          <a:p>
            <a:pPr algn="ctr"/>
            <a:r>
              <a:rPr lang="ar-IQ" sz="11200" b="1" dirty="0" smtClean="0">
                <a:solidFill>
                  <a:schemeClr val="tx1"/>
                </a:solidFill>
              </a:rPr>
              <a:t>        </a:t>
            </a:r>
          </a:p>
          <a:p>
            <a:pPr algn="ctr"/>
            <a:r>
              <a:rPr lang="ar-IQ" sz="11200" b="1" dirty="0">
                <a:solidFill>
                  <a:schemeClr val="tx1"/>
                </a:solidFill>
              </a:rPr>
              <a:t> </a:t>
            </a:r>
            <a:r>
              <a:rPr lang="ar-IQ" sz="11200" b="1" dirty="0" smtClean="0">
                <a:solidFill>
                  <a:schemeClr val="tx1"/>
                </a:solidFill>
              </a:rPr>
              <a:t>     </a:t>
            </a:r>
            <a:r>
              <a:rPr lang="ar-EG" sz="11200" b="1" dirty="0">
                <a:solidFill>
                  <a:schemeClr val="tx1"/>
                </a:solidFill>
              </a:rPr>
              <a:t> </a:t>
            </a:r>
            <a:r>
              <a:rPr lang="ar-SA" sz="11200" b="1" dirty="0" smtClean="0">
                <a:solidFill>
                  <a:schemeClr val="tx1"/>
                </a:solidFill>
              </a:rPr>
              <a:t>ا</a:t>
            </a:r>
            <a:r>
              <a:rPr lang="ar-EG" sz="11200" b="1" u="sng" dirty="0" smtClean="0">
                <a:solidFill>
                  <a:schemeClr val="tx1"/>
                </a:solidFill>
              </a:rPr>
              <a:t>عداد</a:t>
            </a:r>
            <a:r>
              <a:rPr lang="ar-EG" sz="11200" b="1" u="sng" dirty="0">
                <a:solidFill>
                  <a:schemeClr val="tx1"/>
                </a:solidFill>
              </a:rPr>
              <a:t>:</a:t>
            </a:r>
            <a:endParaRPr lang="en-US" sz="11200" dirty="0">
              <a:solidFill>
                <a:schemeClr val="tx1"/>
              </a:solidFill>
            </a:endParaRPr>
          </a:p>
          <a:p>
            <a:r>
              <a:rPr lang="ar-EG" sz="11200" b="1" dirty="0">
                <a:solidFill>
                  <a:schemeClr val="tx1"/>
                </a:solidFill>
              </a:rPr>
              <a:t> </a:t>
            </a:r>
            <a:endParaRPr lang="en-US" sz="11200" dirty="0">
              <a:solidFill>
                <a:schemeClr val="tx1"/>
              </a:solidFill>
            </a:endParaRPr>
          </a:p>
          <a:p>
            <a:r>
              <a:rPr lang="ar-IQ" sz="11200" b="1" dirty="0" smtClean="0">
                <a:solidFill>
                  <a:schemeClr val="tx1"/>
                </a:solidFill>
              </a:rPr>
              <a:t>م.د</a:t>
            </a:r>
            <a:r>
              <a:rPr lang="ar-EG" sz="11200" b="1" dirty="0" smtClean="0">
                <a:solidFill>
                  <a:schemeClr val="tx1"/>
                </a:solidFill>
              </a:rPr>
              <a:t>. </a:t>
            </a:r>
            <a:r>
              <a:rPr lang="ar-EG" sz="11200" b="1" dirty="0">
                <a:solidFill>
                  <a:schemeClr val="tx1"/>
                </a:solidFill>
              </a:rPr>
              <a:t>أحلام أحمد حسين</a:t>
            </a:r>
            <a:endParaRPr lang="en-US" sz="11200" dirty="0">
              <a:solidFill>
                <a:schemeClr val="tx1"/>
              </a:solidFill>
            </a:endParaRPr>
          </a:p>
          <a:p>
            <a:r>
              <a:rPr lang="ar-EG" b="1" dirty="0"/>
              <a:t> </a:t>
            </a:r>
            <a:endParaRPr lang="en-US"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019799"/>
          </a:xfrm>
        </p:spPr>
        <p:txBody>
          <a:bodyPr>
            <a:normAutofit fontScale="85000" lnSpcReduction="20000"/>
          </a:bodyPr>
          <a:lstStyle/>
          <a:p>
            <a:pPr marL="82296" indent="0">
              <a:buNone/>
            </a:pPr>
            <a:r>
              <a:rPr lang="ar-EG" sz="2400" b="1" dirty="0"/>
              <a:t> </a:t>
            </a:r>
            <a:endParaRPr lang="en-US" sz="2400" dirty="0"/>
          </a:p>
          <a:p>
            <a:pPr marL="82296" indent="0">
              <a:buNone/>
            </a:pPr>
            <a:r>
              <a:rPr lang="ar-EG" sz="2400" b="1" u="sng" dirty="0"/>
              <a:t>المحاضرة الرابعة(أهمية الإضاءة للفعاليات الحيوية/ خواص نباتات الظل/ الحد الأدنى الضوئي/ أسباب خفض الأشعة الضوئية)</a:t>
            </a:r>
            <a:endParaRPr lang="en-US" sz="2400" dirty="0"/>
          </a:p>
          <a:p>
            <a:pPr marL="82296" indent="0">
              <a:buNone/>
            </a:pPr>
            <a:r>
              <a:rPr lang="ar-SY" sz="2400" b="1" dirty="0"/>
              <a:t>أهمية الإضاءة للفعاليات الحيوية:</a:t>
            </a:r>
            <a:endParaRPr lang="en-US" sz="2400" dirty="0"/>
          </a:p>
          <a:p>
            <a:pPr marL="82296" indent="0">
              <a:buNone/>
            </a:pPr>
            <a:r>
              <a:rPr lang="ar-SY" sz="2400" b="1" dirty="0"/>
              <a:t>1- التمثيل الضوئي:</a:t>
            </a:r>
            <a:endParaRPr lang="en-US" sz="2400" dirty="0"/>
          </a:p>
          <a:p>
            <a:pPr marL="82296" indent="0" algn="just">
              <a:buNone/>
            </a:pPr>
            <a:r>
              <a:rPr lang="ar-SY" sz="2400" dirty="0"/>
              <a:t>أن ما يصل من الطاقة الشمسية الكلية إلى الأرض تستعمل منها حوالي 2% فقط في عملية التمثيل الضوئي وان حوالي 10% يستعمل في النشاطات الفسيولوجية ولقد قدرت الطاقة المستعملة بواسطة نبات الذرة بحوالي 0.13 من نسبة طاقة الضوء، وان ليست كل الأطوال الموجية للضوء يستفاد منها النبات، فالضوء الأخضر ينعكس كله من قبل الجزء الأخضر من النباتات فهي تعطي منظر الخضرة للنباتات.</a:t>
            </a:r>
            <a:endParaRPr lang="en-US" sz="2400" dirty="0"/>
          </a:p>
          <a:p>
            <a:pPr marL="82296" indent="0" algn="just">
              <a:buNone/>
            </a:pPr>
            <a:r>
              <a:rPr lang="ar-SY" sz="2400" dirty="0"/>
              <a:t>الضوء الأحمر والأزرق هما أكثر أنواع الضوء امتصاصاً من قبل النباتات المنتجة فهي تصنع غذائها بعملية التمثيل الضوئي. وان التمثيل الضوئي يكون أعلى مايمكن في حالة الضوء المتقطع مقارنة بالضوء المستمر.</a:t>
            </a:r>
            <a:endParaRPr lang="en-US" sz="2400" dirty="0"/>
          </a:p>
          <a:p>
            <a:pPr marL="82296" indent="0" algn="just">
              <a:buNone/>
            </a:pPr>
            <a:r>
              <a:rPr lang="ar-SY" sz="2400" dirty="0"/>
              <a:t>أن زيادة شدة الضوء تزداد معها قدرة النباتات لعملية التمثيل الضوئي وتزداد بشكل خطي إلى حدود مثالية أو الإشباع ثم يتبعها انخفاض في شدة الإضاءة.</a:t>
            </a:r>
            <a:endParaRPr lang="en-US" sz="2400" dirty="0"/>
          </a:p>
          <a:p>
            <a:pPr marL="82296" indent="0" algn="just">
              <a:buNone/>
            </a:pPr>
            <a:r>
              <a:rPr lang="ar-SY" sz="2400" dirty="0"/>
              <a:t>يلعب الضوء دوراً مهماً في نمو وتطور البلاستيدات والصبغات، كما له تأثير واضح في عدد ومواقع الكلوربلاست فالجزء العلوي من الورقة يستلم كامل ضوء الشمس لأنه يحوي على اكبر عدد من البلاستيدات الخضراء والتي تترتب في خطوط باتجاه الضوء.</a:t>
            </a:r>
            <a:endParaRPr lang="en-US" sz="2400" dirty="0"/>
          </a:p>
          <a:p>
            <a:pPr marL="82296" indent="0" algn="just">
              <a:buNone/>
            </a:pPr>
            <a:r>
              <a:rPr lang="ar-SY" sz="2400" dirty="0"/>
              <a:t>وفي الشدة العالية فان الأكسدة الضوئية للإنزيمات لاتقلل فقط عملية بناء الكاربوهيدرات وإنما بناء البروتينات (أن بناء البروتين يقل عند الشدة العالية للضوء)، كما تؤثر الشدة العالية للضوء على عملية تكوين صبغة الانثوسيانين ولهذا السبب فان النباتات الالبينو تملك أزهار ذات ألوان جميلة.</a:t>
            </a:r>
            <a:endParaRPr lang="en-US" sz="2400" dirty="0"/>
          </a:p>
          <a:p>
            <a:endParaRPr lang="ar-SY" sz="4800" dirty="0" smtClean="0"/>
          </a:p>
          <a:p>
            <a:endParaRPr lang="ar-SY" sz="4800" dirty="0"/>
          </a:p>
          <a:p>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248399"/>
          </a:xfrm>
        </p:spPr>
        <p:txBody>
          <a:bodyPr>
            <a:normAutofit lnSpcReduction="10000"/>
          </a:bodyPr>
          <a:lstStyle/>
          <a:p>
            <a:pPr marL="82296" indent="0">
              <a:buNone/>
            </a:pPr>
            <a:r>
              <a:rPr lang="ar-SY" sz="1800" b="1" dirty="0" smtClean="0"/>
              <a:t>2- </a:t>
            </a:r>
            <a:r>
              <a:rPr lang="ar-SY" sz="1800" b="1" dirty="0"/>
              <a:t>التنفس:</a:t>
            </a:r>
            <a:endParaRPr lang="en-US" sz="1800" dirty="0"/>
          </a:p>
          <a:p>
            <a:pPr marL="82296" indent="0" algn="just">
              <a:buNone/>
            </a:pPr>
            <a:r>
              <a:rPr lang="ar-SY" sz="2000" dirty="0"/>
              <a:t>للضوء تأثير مهم جداً وغير مباشر في عملية التنفس لان الضوء يساهم في بناء المركبات التي يستعملها النبات في التنفس ففي حالة الظل وتحت الماء فان الضوء يكون عامل محدد وان عملية التمثيل تصبح غير كافية للنمو الفعال وتحت مثل هذه الظروف فان معدل التمثيل الضوئي يمكن أن يستعمل لمواجهة متطلبات التنفس وهذه تسمى نقطة التعويض </a:t>
            </a:r>
            <a:r>
              <a:rPr lang="en-US" sz="2000" dirty="0"/>
              <a:t>(Compensation point)</a:t>
            </a:r>
            <a:r>
              <a:rPr lang="ar-SY" sz="2000" dirty="0"/>
              <a:t> وفي هذه النقطة فان الجاف للنبات لا يزداد.</a:t>
            </a:r>
            <a:endParaRPr lang="en-US" sz="2000" dirty="0"/>
          </a:p>
          <a:p>
            <a:pPr marL="82296" indent="0" algn="just">
              <a:buNone/>
            </a:pPr>
            <a:r>
              <a:rPr lang="ar-SY" sz="2000" dirty="0"/>
              <a:t>أن نقطة التعويض تختلف باختلاف الأنواع النباتية وباختلاف الأفراد ضمن النوع الواحد وبمختلف الأعمار في عدد من النباتات فان معدل التنفس يزداد بزيادة شدة الضوء وفي بعض النباتات الأخرى لوحظ أن معدل التنفس يقل قليلاً بزيادة شدة الضوء.</a:t>
            </a:r>
            <a:endParaRPr lang="en-US" sz="2000" dirty="0"/>
          </a:p>
          <a:p>
            <a:pPr marL="82296" indent="0" algn="just">
              <a:buNone/>
            </a:pPr>
            <a:r>
              <a:rPr lang="ar-SY" sz="2000" dirty="0"/>
              <a:t>أن زيادة أو قلة التنفس ربما يعود إلى تأثير الضوء في نفاذية غشاء البلازما، تغير لزوجة البروتوبلازم والأكسدة الضوئية للإنزيمات. أن النفاذية واللزوجة تزداد بزيادة شدة الضوء إلى أن تصل إلى حدود مثلى وعلى إيه حال فان للضوء تأثير قليل جداً على عملية التنفس للنباتات الواطئة والثالوسيات.</a:t>
            </a:r>
            <a:endParaRPr lang="en-US" sz="2000" dirty="0"/>
          </a:p>
          <a:p>
            <a:pPr marL="82296" indent="0" algn="just">
              <a:buNone/>
            </a:pPr>
            <a:r>
              <a:rPr lang="ar-SY" sz="2000" b="1" dirty="0"/>
              <a:t>3- فتح وغلق الثغور:</a:t>
            </a:r>
            <a:endParaRPr lang="en-US" sz="2000" dirty="0"/>
          </a:p>
          <a:p>
            <a:pPr marL="82296" indent="0" algn="just">
              <a:buNone/>
            </a:pPr>
            <a:r>
              <a:rPr lang="ar-SY" sz="2000" dirty="0"/>
              <a:t>اغلب الثغور تبقى مفتوحة بالضوء وتغلق بالظلام، الضوء يحدث فسفرة ضوئية ويحول النشا إلى سكريات ذاتية في الخلايا الحارسة مما يؤدي إلى زيادة الضغط الازموزي للخلايا الحارسة التي تسيطر على فتح وغلق الثغور مما يؤدي إلى دخول الماء إلى الخلايا الحارسة فتنفتح مما يؤدي إلى زيادة المسافة بين الخليتين الحارستين التي تحيطان بالثغر فينفتح . أن فتح الثغور يؤدي إلى زيادة التبادل الغازي وكذلك يزيد معدل النتح خلال النهار، وان زيادة الضوء فوق الحدود المثلى له تأثيرات محددة لأنه يؤدي إلى زيادة عملية النتح ففي الضوء الشديد يحصل ضرر للنبات.</a:t>
            </a:r>
            <a:endParaRPr lang="en-US" sz="2000" dirty="0"/>
          </a:p>
          <a:p>
            <a:endParaRPr lang="ar-SY" sz="4800" dirty="0" smtClean="0"/>
          </a:p>
          <a:p>
            <a:endParaRPr lang="ar-SY" sz="4800" dirty="0"/>
          </a:p>
          <a:p>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248399"/>
          </a:xfrm>
        </p:spPr>
        <p:txBody>
          <a:bodyPr>
            <a:normAutofit/>
          </a:bodyPr>
          <a:lstStyle/>
          <a:p>
            <a:pPr algn="just"/>
            <a:r>
              <a:rPr lang="ar-IQ" sz="4000" dirty="0"/>
              <a:t> </a:t>
            </a:r>
            <a:r>
              <a:rPr lang="ar-SY" sz="1800" b="1" dirty="0"/>
              <a:t> 4- نمو وتزهير النباتات:</a:t>
            </a:r>
            <a:endParaRPr lang="en-US" sz="1800" dirty="0"/>
          </a:p>
          <a:p>
            <a:pPr algn="just"/>
            <a:r>
              <a:rPr lang="ar-SY" sz="1800" dirty="0"/>
              <a:t>الضوء له تأثيرات في نمو النباتات الذي يعتمد عليه وخاصة على شدة ونوع ومدة واتجاه الضوء، فالشدة العالية للضوء تثبط الاوكسينات وهرمونات النمو ونتيجة لذلك يتأثر شكل وحجم النباتات النامية في الظلام أو في الضوء غير الكافي تنتج كميات كبيرة من هرمونات النمو كنتيجة لذلك فأنها تكون ذات سيقان اسطوانية صفراء شاحبة وأوراق صغيرة . أن نمو النبات يكون بطيئاً في حالة شدة الضوء العالية. </a:t>
            </a:r>
            <a:endParaRPr lang="en-US" sz="1800" dirty="0"/>
          </a:p>
          <a:p>
            <a:pPr algn="just"/>
            <a:r>
              <a:rPr lang="ar-SY" sz="1800" dirty="0"/>
              <a:t>الضوء الأحمر مفضل بالنمو والتزهير وهو ذات الموجات القصيرة ماعدا البنفسجية مضرة للنمو/ وكذلك الفترة الضوئية مهمة جداً حيث أن طول الفترة الضوئية يعرف ما يسمى ب الدورية الضوئية </a:t>
            </a:r>
            <a:r>
              <a:rPr lang="en-US" sz="1800" dirty="0"/>
              <a:t>Photo periodicity</a:t>
            </a:r>
            <a:r>
              <a:rPr lang="ar-SY" sz="1800" dirty="0"/>
              <a:t> وهو حالياً حقل مهم جداً في موضوع البيئة الفسلجية.</a:t>
            </a:r>
            <a:endParaRPr lang="en-US" sz="1800" dirty="0"/>
          </a:p>
          <a:p>
            <a:pPr algn="just"/>
            <a:r>
              <a:rPr lang="ar-SY" sz="1800" b="1" dirty="0"/>
              <a:t>خواص نباتات الظل:</a:t>
            </a:r>
            <a:endParaRPr lang="en-US" sz="1800" dirty="0"/>
          </a:p>
          <a:p>
            <a:pPr algn="just"/>
            <a:r>
              <a:rPr lang="ar-SY" sz="1800" dirty="0"/>
              <a:t>1- تتميز نباتات الظل بأوراق عريضة مفلطحة قد يصل قطر الورقة إلى نصف متر في بعض الأحيان.</a:t>
            </a:r>
            <a:endParaRPr lang="en-US" sz="1800" dirty="0"/>
          </a:p>
          <a:p>
            <a:pPr algn="just"/>
            <a:r>
              <a:rPr lang="ar-SY" sz="1800" dirty="0"/>
              <a:t>2- الثغور واسعة بحيث يسهل خروج المياه وتبادل الغازات بين الوسط الداخلي والخارجي للورقة وتكون طبقة الكيوتكل خفيفة.</a:t>
            </a:r>
            <a:endParaRPr lang="en-US" sz="1800" dirty="0"/>
          </a:p>
          <a:p>
            <a:pPr algn="just"/>
            <a:r>
              <a:rPr lang="ar-SY" sz="1800" dirty="0"/>
              <a:t>3- البلاستيدات الخضراء في نباتات الظل كبيرة ومكدسة على السطح العلوي للورقة لاقتناص اقل كمية من الضوء في البيئة الظليلة.</a:t>
            </a:r>
            <a:endParaRPr lang="en-US" sz="1800" dirty="0"/>
          </a:p>
          <a:p>
            <a:pPr lvl="0" algn="just"/>
            <a:r>
              <a:rPr lang="ar-SY" sz="1800" dirty="0"/>
              <a:t>خلايا التدعيم وطبقة الكيوتين قليلة في أوراق وسيقان نباتات الظل والساق ذات سلاميات طويلة.</a:t>
            </a:r>
            <a:endParaRPr lang="en-US" sz="1800" dirty="0"/>
          </a:p>
          <a:p>
            <a:pPr lvl="0" algn="just"/>
            <a:r>
              <a:rPr lang="ar-SY" sz="1800" dirty="0"/>
              <a:t>الثغور في نباتات الظل سطحية والشعيرات الحامية لها قليلة أو غير موجودة.</a:t>
            </a:r>
            <a:endParaRPr lang="en-US" sz="1800" dirty="0"/>
          </a:p>
          <a:p>
            <a:pPr lvl="0" algn="just"/>
            <a:r>
              <a:rPr lang="ar-SY" sz="1800" dirty="0"/>
              <a:t>معدل التنفس قليل والنتح بطيء.</a:t>
            </a:r>
            <a:endParaRPr lang="en-US" sz="1800" dirty="0"/>
          </a:p>
          <a:p>
            <a:pPr lvl="0"/>
            <a:r>
              <a:rPr lang="ar-SY" sz="1400" dirty="0" smtClean="0"/>
              <a:t>.</a:t>
            </a:r>
            <a:endParaRPr lang="en-US" sz="1400" dirty="0" smtClean="0"/>
          </a:p>
          <a:p>
            <a:endParaRPr lang="ar-SY" sz="4800" dirty="0" smtClean="0"/>
          </a:p>
          <a:p>
            <a:endParaRPr lang="ar-SY" sz="4800" dirty="0"/>
          </a:p>
          <a:p>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ircle(in)">
                                      <p:cBhvr>
                                        <p:cTn id="5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248399"/>
          </a:xfrm>
        </p:spPr>
        <p:txBody>
          <a:bodyPr>
            <a:normAutofit fontScale="55000" lnSpcReduction="20000"/>
          </a:bodyPr>
          <a:lstStyle/>
          <a:p>
            <a:pPr marL="82296" indent="0">
              <a:buNone/>
            </a:pPr>
            <a:r>
              <a:rPr lang="ar-SY" sz="4800" b="1" dirty="0"/>
              <a:t>5- الحركة:</a:t>
            </a:r>
            <a:endParaRPr lang="en-US" sz="4800" dirty="0"/>
          </a:p>
          <a:p>
            <a:pPr marL="82296" indent="0" algn="just">
              <a:buNone/>
            </a:pPr>
            <a:r>
              <a:rPr lang="ar-SY" sz="4800" dirty="0"/>
              <a:t>الضوء يؤثر في حركة بعض النباتات، السيقان والجذور والأوراق تبدي استجابات مختلفة للضوء أن تأثير ضوء الشمس على حركة النبات يطلق عليها تأثير الحركة الشمسية والجذور ذو حركة شمسية سالبة لأنها تتحرك عكس اتجاه مصدر الضوء أما الساق فهو موجب لأنه يستطيل باتجاه مصدر الضوء. أما الأوراق فأنها تنمو عمودياً على مسار الضوء لكي تستلم أقصى حد من ضوء الشمس أن الأوراق تترتب على الساق بطريقة لا يؤثر احدهما على الأخر.</a:t>
            </a:r>
            <a:endParaRPr lang="en-US" sz="4800" dirty="0"/>
          </a:p>
          <a:p>
            <a:pPr marL="82296" indent="0" algn="just">
              <a:buNone/>
            </a:pPr>
            <a:r>
              <a:rPr lang="ar-SY" sz="4800" b="1" dirty="0"/>
              <a:t>6- أنبات البذور:</a:t>
            </a:r>
            <a:endParaRPr lang="en-US" sz="4800" dirty="0"/>
          </a:p>
          <a:p>
            <a:pPr marL="82296" indent="0" algn="just">
              <a:buNone/>
            </a:pPr>
            <a:r>
              <a:rPr lang="ar-SY" sz="4800" dirty="0"/>
              <a:t>عندما تترطب البذور تصبح حساسة جداً للضوء في بعض الأحيان فان إنبات بعض النباتات يثبط بالضوء، أن كمية الضوء التي تحتاجها لتحفيز الجنين تختلف باختلاف البذور في اغلب الحالات الضوء الأحمر يحفز الإنبات وتحت الأحمر يثبطه.</a:t>
            </a:r>
            <a:endParaRPr lang="en-US" sz="4800" dirty="0"/>
          </a:p>
          <a:p>
            <a:pPr marL="82296" indent="0" algn="just">
              <a:buNone/>
            </a:pPr>
            <a:r>
              <a:rPr lang="ar-SY" sz="4800" dirty="0"/>
              <a:t>ومن خلال البحث في ميكانيكية إنبات البذور في الضوء كشفت أن هناك سايتوكروم صبغي قد تضمنته تلك العملية والتي تتطور في الضوء الأحمر والضوء تحت الأحمر وان الإنبات يعتمد على التوازن بين هذين الشكلين. هناك بعض النباتات تحتاج بذورها إلى الضوء الأزرق لكي تنبت والضوء الأصفر يعد مثبط للضوء الأزرق.</a:t>
            </a:r>
            <a:endParaRPr lang="en-US" sz="4800" dirty="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799"/>
            <a:ext cx="8305800" cy="6248401"/>
          </a:xfrm>
        </p:spPr>
        <p:txBody>
          <a:bodyPr>
            <a:normAutofit fontScale="55000" lnSpcReduction="20000"/>
          </a:bodyPr>
          <a:lstStyle/>
          <a:p>
            <a:r>
              <a:rPr lang="ar-EG" sz="3600" b="1" u="sng" dirty="0"/>
              <a:t>المحاضرة الخامسة (الحرارة – سريان الحرارة-التغيرات في درجات الحرارة- الانقلاب الحراري – تأثير درجات الحرارة على النبات):</a:t>
            </a:r>
            <a:endParaRPr lang="en-US" sz="3600" dirty="0"/>
          </a:p>
          <a:p>
            <a:pPr algn="just"/>
            <a:r>
              <a:rPr lang="ar-EG" sz="3600" b="1" u="sng" dirty="0"/>
              <a:t>الحرارة:</a:t>
            </a:r>
            <a:endParaRPr lang="en-US" sz="3600" dirty="0"/>
          </a:p>
          <a:p>
            <a:pPr marL="82296" indent="0" algn="just">
              <a:buNone/>
            </a:pPr>
            <a:r>
              <a:rPr lang="ar-SY" sz="2600" dirty="0"/>
              <a:t>تؤثر درجة الحرارة تأثيراً كبيراً في النباتات فهي تؤثر على كافة العمليات مثل الامتصاص والتبخر والتنفس والبناء الضوئي والتكاثر والسلوك والتطور الجيني والنمو.                       تعد الحرارة عامل بيئي متغير يتأثر بالوقت والموسم وخطوط العرض والارتفاع والانخفاض عن مستوى سطح البحر، الانحدار، نسجه التربة ، الغطاء النباتي ونشاطات الإنسان مثل المدنية والصناعية. </a:t>
            </a:r>
            <a:r>
              <a:rPr lang="ar-EG" sz="2600" dirty="0"/>
              <a:t>ودرجة الحرارة والتي اصطلح عليها بوحدة قياسية شائعة يعبر عنها دائماً بالفهرنهاتية أو السيليزية(المئوية). والحرارة هي شكل من أشكال الطاقة تسمى الطاقة الحرارية، يمكن اعتبار درجة الحرارة من أهم عناصر المناخ إذ ترتبط بها جميع العناصر الأخرى من ضغط ورياح ومظاهر التكاثف الأخرى ، إضافة إلى كونها تلعب دوراً كبيراً في توزيع النباتات على سطح الكرة الأرضية. ترجع حرارة الجو أساسا إلى مصدرين هما: الإشعاع الشمسي والإشعاع الأرضي التي ترده الأرض إلى الجو والذي يلعب دوراً أساسيا في تسخين الهواء.                                                                     </a:t>
            </a:r>
            <a:endParaRPr lang="en-US" sz="2600" dirty="0"/>
          </a:p>
          <a:p>
            <a:pPr marL="82296" indent="0" algn="just">
              <a:buNone/>
            </a:pPr>
            <a:r>
              <a:rPr lang="ar-SA" sz="2600" b="1" dirty="0"/>
              <a:t>سريان الحرارة:</a:t>
            </a:r>
            <a:endParaRPr lang="en-US" sz="2600" dirty="0"/>
          </a:p>
          <a:p>
            <a:pPr marL="82296" indent="0" algn="just">
              <a:buNone/>
            </a:pPr>
            <a:r>
              <a:rPr lang="ar-SA" sz="2600" dirty="0"/>
              <a:t>أن سريان الحرارة الأرضية من داخل الأرض هي صغيرة جداً مقارنة بالحرارة التي تدخل الغلاف الجوي من الشمس، أن تقدير سريان الطاقة الحراري في الغلاف الجوي يمكن أن تعزى إلى ما يسمى بالميزانية الحرارية </a:t>
            </a:r>
            <a:r>
              <a:rPr lang="en-US" sz="2600" dirty="0"/>
              <a:t>heat budget</a:t>
            </a:r>
            <a:r>
              <a:rPr lang="ar-SY" sz="2600" dirty="0"/>
              <a:t>.</a:t>
            </a:r>
            <a:endParaRPr lang="en-US" sz="2600" dirty="0"/>
          </a:p>
          <a:p>
            <a:pPr marL="82296" indent="0" algn="just">
              <a:buNone/>
            </a:pPr>
            <a:r>
              <a:rPr lang="ar-SY" sz="2600" b="1" dirty="0"/>
              <a:t>الانقلاب الحراري: </a:t>
            </a:r>
            <a:r>
              <a:rPr lang="en-US" sz="2600" b="1" dirty="0"/>
              <a:t>Temperature Fluctuation</a:t>
            </a:r>
            <a:endParaRPr lang="en-US" sz="2600" dirty="0"/>
          </a:p>
          <a:p>
            <a:pPr marL="82296" indent="0" algn="just">
              <a:buNone/>
            </a:pPr>
            <a:r>
              <a:rPr lang="ar-SY" sz="2600" dirty="0"/>
              <a:t>يقصد به هو حدوث حالة غير عادية لدرجة الحرارة في الطبقات السطحية من الغلاف الجوي على عكس الوضع الطبيعي.</a:t>
            </a:r>
            <a:endParaRPr lang="en-US" sz="2600" dirty="0"/>
          </a:p>
          <a:p>
            <a:pPr marL="82296" indent="0" algn="just">
              <a:buNone/>
            </a:pPr>
            <a:r>
              <a:rPr lang="ar-SA" sz="2600" dirty="0"/>
              <a:t>ويجب أن تتوفر عدة ظروف لحدوث مثل هذا الانقلاب الحراري هي:- </a:t>
            </a:r>
            <a:endParaRPr lang="en-US" sz="2600" dirty="0"/>
          </a:p>
          <a:p>
            <a:pPr marL="82296" lvl="0" indent="0" algn="just">
              <a:buNone/>
            </a:pPr>
            <a:r>
              <a:rPr lang="ar-SA" sz="2600" dirty="0"/>
              <a:t>ليالي طويلة وخاصة ليالي الشتاء حيث تفقد الأرض خلالها كميات الحرارة بواسطة الإشعاع الأرضي أكثر من كميات الحرارة التي تكسبها بواسطة الإشعاع الشمسي. </a:t>
            </a:r>
            <a:endParaRPr lang="en-US" sz="2600" dirty="0"/>
          </a:p>
          <a:p>
            <a:pPr marL="82296" lvl="0" indent="0" algn="just">
              <a:buNone/>
            </a:pPr>
            <a:r>
              <a:rPr lang="ar-SA" sz="2600" dirty="0"/>
              <a:t>خلو السماء من الغيوم الأمر الذي يساعد على سرعة فقدان الأرض للحرارة عن طريق الإشعاع. </a:t>
            </a:r>
            <a:endParaRPr lang="en-US" sz="2600" dirty="0"/>
          </a:p>
          <a:p>
            <a:pPr marL="82296" lvl="0" indent="0" algn="just">
              <a:buNone/>
            </a:pPr>
            <a:r>
              <a:rPr lang="ar-SA" sz="2600" dirty="0"/>
              <a:t>هواء بارد جاف لا يمتص إلا كمية قليلة من الإشعاع الأرضي. </a:t>
            </a:r>
            <a:endParaRPr lang="en-US" sz="2600" dirty="0"/>
          </a:p>
          <a:p>
            <a:pPr marL="82296" lvl="0" indent="0" algn="just">
              <a:buNone/>
            </a:pPr>
            <a:r>
              <a:rPr lang="ar-SA" sz="2600" dirty="0"/>
              <a:t>وجود هواء ساكن الأمر الذي لا يحصل فيه اختلاط من مكان الآخر حيث تبقى طبقة الهواء المجاورة للأرض متصلة بها لفترة طويلة. </a:t>
            </a:r>
            <a:endParaRPr lang="en-US" sz="2600" dirty="0"/>
          </a:p>
          <a:p>
            <a:pPr marL="82296" lvl="0" indent="0" algn="just">
              <a:buNone/>
            </a:pPr>
            <a:r>
              <a:rPr lang="ar-SA" sz="2600" dirty="0"/>
              <a:t>وجود سطح مغطى بالثلج الذي يقوم بعكس الإشعاع الشمسي خلال النهار وكذلك يقوم بمنع وصول حرارة الأرض إلى الهواء. </a:t>
            </a:r>
            <a:endParaRPr lang="en-US" sz="2600" dirty="0"/>
          </a:p>
          <a:p>
            <a:pPr marL="82296" indent="0" algn="just">
              <a:buNone/>
            </a:pPr>
            <a:r>
              <a:rPr lang="ar-SA" sz="2600" dirty="0"/>
              <a:t>ويطلق على هذا الانقلاب الحراري الذي يحدث بموجب الأحوال السابقة اسم الانقلاب الحراري المستقر </a:t>
            </a:r>
            <a:r>
              <a:rPr lang="en-US" sz="2600" dirty="0"/>
              <a:t>Static Inversion</a:t>
            </a:r>
            <a:r>
              <a:rPr lang="ar-SA" sz="2600" dirty="0"/>
              <a:t>. أما إذا حصل انقلاب حراري من جراء تحرك الهواء من مكان لأخر فان هذا النوع يعرف بالانقلاب بالحراري المتحرك </a:t>
            </a:r>
            <a:r>
              <a:rPr lang="en-US" sz="2600" dirty="0"/>
              <a:t>Dynamic Inversion</a:t>
            </a:r>
            <a:r>
              <a:rPr lang="ar-SA" sz="2600" dirty="0"/>
              <a:t> . كما يحدث عندما تصعد كتلة هوائية دافئة على كتلة هوائية باردة أو في حالة هبوط هواء بارد من سفوح الجبال الى بطون الوديان خلال الليل فيرفع الهواء الساخن الذي كان يحتل الوديان إلى الأعلى ويحصل انقلاب حراري. </a:t>
            </a:r>
            <a:endParaRPr lang="en-US" sz="2600" dirty="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248399"/>
          </a:xfrm>
        </p:spPr>
        <p:txBody>
          <a:bodyPr>
            <a:normAutofit lnSpcReduction="10000"/>
          </a:bodyPr>
          <a:lstStyle/>
          <a:p>
            <a:pPr algn="just"/>
            <a:r>
              <a:rPr lang="ar-SY" sz="2400" b="1" dirty="0"/>
              <a:t>التغيرات في درجات الحرارة:</a:t>
            </a:r>
            <a:endParaRPr lang="en-US" sz="2400" dirty="0"/>
          </a:p>
          <a:p>
            <a:pPr algn="just"/>
            <a:r>
              <a:rPr lang="ar-SY" sz="2400" dirty="0"/>
              <a:t>يعتقد العلماء أن درجة حرارة الأرض قد ارتفعت مابين (1-2م) خلال الفترة (1880-1994) على الأقل في المنطقة الشمالية من المحيط الأطلسي فأدى ذلك إلى انكسار حافات المحيط المنجمد الشمالي ويعتقد علماء اليوم أن درجة حرارة الأرض في تزايد مستمر لأسباب تتعلق بالتلوث البيئي مما يسبب فيضان البحر على المناطق الساحلية بسبب ذوبان الجليد في المنطقتين القطبيتين (الشمالية والجنوبية) من المحيط الأطلسي  ، مما يسبب فيضان البحر على المناطق الساحلية بسبب ذوبان الجليد.</a:t>
            </a:r>
            <a:endParaRPr lang="en-US" sz="2400" dirty="0"/>
          </a:p>
          <a:p>
            <a:pPr algn="just"/>
            <a:r>
              <a:rPr lang="ar-SY" sz="2400" dirty="0"/>
              <a:t>ومنذ عام 1979 زادت درجة حرارة اليابسة لتصل إلى ضعف السرعة التي زادت بها درجات حرارة المياه 0.25 م لكل 10 سنوات مقابل 0.13 للمياه. كان عام 2005 هو الأعلى في درجة الحرارة منذ العهد الذي أتيحت فيه أجهزة قياس درجة الحرارة في نهاية عام 1800 متخطياً بذلك التسجيل الأخير لأعلى درجة حرارة عام 1998.</a:t>
            </a:r>
            <a:endParaRPr lang="en-US" sz="2400" dirty="0"/>
          </a:p>
          <a:p>
            <a:pPr algn="just"/>
            <a:r>
              <a:rPr lang="ar-SY" sz="2400" dirty="0"/>
              <a:t>ترتفع درجة حرارة الماء ببطء أكثر من درجة حرارة اليابسة لان الماء يحتاج إلى سعة حرارية أكثر فاعلية حتى ترتفع حرارته ولأنه يفقد الحرارة عن طريق التبخر. توجد يابسة في النصف الشمالي أكثر منه في النصف الجنوبي ولهذا ترتفع درجة حرارة النصف الشمالي أسرع من الجنوبي.</a:t>
            </a:r>
            <a:endParaRPr lang="en-US" sz="2400" dirty="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248399"/>
          </a:xfrm>
        </p:spPr>
        <p:txBody>
          <a:bodyPr>
            <a:normAutofit lnSpcReduction="10000"/>
          </a:bodyPr>
          <a:lstStyle/>
          <a:p>
            <a:pPr algn="just"/>
            <a:r>
              <a:rPr lang="ar-SY" sz="2400" b="1" dirty="0"/>
              <a:t>تأثير درجة الحرارة على النبات:</a:t>
            </a:r>
            <a:endParaRPr lang="en-US" sz="2400" dirty="0"/>
          </a:p>
          <a:p>
            <a:pPr algn="just"/>
            <a:r>
              <a:rPr lang="ar-SY" sz="2400" dirty="0"/>
              <a:t>1- التأثير في الفعاليات الفسيولوجية وبالتالي يتأثر النمو والحجم.</a:t>
            </a:r>
            <a:endParaRPr lang="en-US" sz="2400" dirty="0"/>
          </a:p>
          <a:p>
            <a:pPr algn="just"/>
            <a:r>
              <a:rPr lang="ar-SY" sz="2400" dirty="0"/>
              <a:t>2- تأثير الحرارة يأتي من خلال تحديده للأنواع التي يمكنها العيش في مناطق معينة أي تتوزع الأنواع النباتية على المناطق وحسب المواسم وفق توزيع الدرجات الحرارية المناسبة لكل نوع.</a:t>
            </a:r>
            <a:endParaRPr lang="en-US" sz="2400" dirty="0"/>
          </a:p>
          <a:p>
            <a:pPr algn="just"/>
            <a:r>
              <a:rPr lang="ar-SY" sz="2400" dirty="0"/>
              <a:t>3- في درجة حرارة 40م فان البروتوبلازم يضعف ويتغير إلى اقل حد مطلوب لحياة النبات حيث يموت فوق الـ 70م ونادراً ما يستطيع أي نبات أن يبقى (( ويرجع السبب إلى حساسية أنزيماته الحرارية فتهدم البروتين غير العكسي نتيجة التعرض إلى حرارة عالية أكثر من 50 م.</a:t>
            </a:r>
            <a:endParaRPr lang="en-US" sz="2400" dirty="0"/>
          </a:p>
          <a:p>
            <a:pPr algn="just"/>
            <a:r>
              <a:rPr lang="ar-SY" sz="2400" dirty="0"/>
              <a:t>4- تحت درجة حرارة الصفر أي تحت نقطة الانجماد فان النباتات تموت عادة بسبب تبلور الماء البروتوبلازمي والذي يسبب ضرراً ميكانيكياً بسبب تبلور الثلج وعموماً فان قابلية الخلية للاستمرار تحت ظروف الانجماد تعتمد على قدرتها في تجنب تكون الثلج حيث أن ظهور بلورات الثلج غالبا ما يرتبط بموت الخلية، بسبب الضرر الميكانيكي الذي تسببه هذه البلورات نتيجة إزالة الماء من البروتوبلازم لتحوله إلى ثلج في المسافات البينية بين الخلايا وهكذا يحصل نزع للماء فيموت البروتوبلازم.</a:t>
            </a:r>
            <a:endParaRPr lang="en-US" sz="2400" dirty="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248399"/>
          </a:xfrm>
        </p:spPr>
        <p:txBody>
          <a:bodyPr>
            <a:normAutofit fontScale="92500" lnSpcReduction="20000"/>
          </a:bodyPr>
          <a:lstStyle/>
          <a:p>
            <a:r>
              <a:rPr lang="ar-EG" sz="2000" b="1" u="sng" dirty="0"/>
              <a:t>المحاضرة السادسة (القيمة الفعلية لدرجات الحرارة – تكيف النباتات على الحرارة المنخفضة والمرتفعة- تأثير الحرارة على انتشار النباتات)</a:t>
            </a:r>
            <a:endParaRPr lang="en-US" sz="2000" dirty="0"/>
          </a:p>
          <a:p>
            <a:r>
              <a:rPr lang="ar-EG" sz="2000" b="1" dirty="0"/>
              <a:t>القيمة الفعلية لدرجات الحرارة</a:t>
            </a:r>
            <a:r>
              <a:rPr lang="ar-SY" sz="2000" dirty="0"/>
              <a:t>:</a:t>
            </a:r>
            <a:endParaRPr lang="en-US" sz="2000" dirty="0"/>
          </a:p>
          <a:p>
            <a:pPr algn="just"/>
            <a:r>
              <a:rPr lang="ar-SY" sz="2400" dirty="0"/>
              <a:t>يعتبر القانون الذي وضعه فانهوف حوالي سنه 1882 من أهم القوانين الكيميائية التي استفاد منها الباحثون في العلاقة بين حياة النبات والبيئة الطبيعية وملخص هذا القانون (( هو أن التفاعلات الكيميائية في النبات يزداد نشاطها كلما ارتفعت الحرارة ويتبع ذلك زيادة في سرعة نمو النبات بحيث تتضاعف هذه السرعة كلما زاد متوسط درجة الحرارة بمقدار 10 م )). فمثلا أذا فرضنا إن سرعة نمو نبات معين قد بدأ نموه في درجة حرارة 6 م هي 1 تصبح 2 في درجة حرارة 16 م وهكذا حتى يصل إلى أقصاها في درجة حرارة معينة هي التي يمكن اعتبارها أصلح درجة لنمو النبات فإذا ارتفعت أكثر من ذلك أخذت سرعة النمو في التناقص من جديد ويمكننا بناء على هذا القانون نحسب القيمة الفعلية لأي متوسط يومي لدرجة الحرارة وذلك على اعتبار ق هي القيمة الفعلية لدرجة الحرارة و ح هي المتوسط اليومي بالدرجة المئوية وعلى هذا الأساس قسمت بعض المناطق إلى أقاليم حسب درجات الحرارة ، ولكن لا يجب الاعتماد كثيراً على هذا القانون لأنه يختلف إذا تعرض النبات لدرجات حرارة تتغير من ساعة لأخرى فضلاً عن أن درجة الحرارة كما هو معروف ليست العامل الوحيد الذي يتحكم في نمو النباتات بل أن هناك عوامل أخرى كثيرة تتدخل في نموه منها رطوبة الجو وكمية الأمطار ونظام سقوطها وتوزيعها على أشهر السنة فالتجارب التي تجرى بالمختبرات على نباتات أو أجزاء منها قد لا تفيدنا كثيراً في دراسة المظاهر المناخية والحياة النباتية. وان التجارب التي أجريت لتحديد القيمة الفعلية كانت مقصورة على أنواع معينة بصفة عامة نستطيع أن نقول لكل نبات ظروفه واحتياجاته الخاصة تختلف عن غيره.</a:t>
            </a:r>
            <a:endParaRPr lang="en-US" sz="2400" dirty="0"/>
          </a:p>
          <a:p>
            <a:pPr>
              <a:buNone/>
            </a:pPr>
            <a:r>
              <a:rPr lang="ar-SY" sz="2000" b="1" dirty="0" smtClean="0"/>
              <a:t> </a:t>
            </a:r>
            <a:endParaRPr lang="en-US" sz="20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248399"/>
          </a:xfrm>
        </p:spPr>
        <p:txBody>
          <a:bodyPr>
            <a:normAutofit fontScale="92500"/>
          </a:bodyPr>
          <a:lstStyle/>
          <a:p>
            <a:r>
              <a:rPr lang="ar-EG" sz="2400" b="1" u="sng" dirty="0"/>
              <a:t>تكيف النباتات على الحرارة المنخفضة والمرتفعة</a:t>
            </a:r>
            <a:r>
              <a:rPr lang="ar-EG" sz="2400" dirty="0"/>
              <a:t>:</a:t>
            </a:r>
            <a:endParaRPr lang="en-US" sz="2400" dirty="0"/>
          </a:p>
          <a:p>
            <a:pPr algn="just"/>
            <a:r>
              <a:rPr lang="ar-SY" sz="2400" dirty="0"/>
              <a:t>بعض النباتات حساسة جداً للحرارة فالانخفاض المفاجئ في درجة الحرارة يكون ضار لها لان أنسجة هذه النباتات تتأثر بشدة.</a:t>
            </a:r>
            <a:endParaRPr lang="en-US" sz="2400" dirty="0"/>
          </a:p>
          <a:p>
            <a:pPr algn="just"/>
            <a:r>
              <a:rPr lang="ar-SY" sz="2400" dirty="0"/>
              <a:t>الغابات تعاني من الصقيع الليلي على الجهة الشرقية وعندما تشرق الشمس يظهر التأثير وبشكل مبكر في النهار وكنتيجة للصقيع فان النشا في النباتات يتحول إلى دهن وزيت في الخريف وان الزيوت الدهنية تقلل من نقطة انجماد وتزيد من المقاومة للصقيع.</a:t>
            </a:r>
            <a:endParaRPr lang="en-US" sz="2400" dirty="0"/>
          </a:p>
          <a:p>
            <a:pPr algn="just"/>
            <a:r>
              <a:rPr lang="ar-SY" sz="2400" dirty="0"/>
              <a:t>أن أوراق النباتات في الأراضي الباردة تتكون من صمغ ومواد بكتينية والتي لها قوة كبيرة لحجز الماء في بعض النباتات فهي تقلل من خطر تعرض النباتات للتجفيف والموت لاحقاً. أن البذور الجافة والسبورات لا تتأثر بالانجماد لأنها لا يكون فيها سوائل معرضة للانجماد ونتيجة لإزالة الماء من البذور فان مقاومة بذور بعض النباتات للبرودة تزداد .</a:t>
            </a:r>
            <a:endParaRPr lang="en-US" sz="2400" dirty="0"/>
          </a:p>
          <a:p>
            <a:pPr algn="just"/>
            <a:r>
              <a:rPr lang="ar-SY" sz="2400" dirty="0"/>
              <a:t>أما تكيف النباتات لدرجات الحرارة العالية فتعتمد على نوعية البروتوبلازم حيث أن الأنسجة ذات المحتوى المائي المنخفض يمكنها التحمل أكثر من ذات  الماء الكثير، كذلك التفاف الأوراق بحيث تتعرض أطرافها فقط لأشعة الشمس وخزن المياه في الأوراق والسيقان مثل الصبير، امتداد الجذور لأعماق كبيرة في الأرض للوصول إلى الماء الجوفي كالنخيل وبعضها يتميز بوجود طبقة شمعية على أوراقها تحول دون تبخر الماء منها.</a:t>
            </a:r>
            <a:endParaRPr lang="en-US" sz="2400" dirty="0"/>
          </a:p>
          <a:p>
            <a:pPr>
              <a:buNone/>
            </a:pPr>
            <a:r>
              <a:rPr lang="ar-EG" sz="1800" dirty="0" smtClean="0"/>
              <a:t> </a:t>
            </a:r>
            <a:endParaRPr lang="en-US" sz="18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248399"/>
          </a:xfrm>
        </p:spPr>
        <p:txBody>
          <a:bodyPr>
            <a:normAutofit/>
          </a:bodyPr>
          <a:lstStyle/>
          <a:p>
            <a:pPr>
              <a:buNone/>
            </a:pPr>
            <a:r>
              <a:rPr lang="ar-EG" sz="1600" dirty="0" smtClean="0"/>
              <a:t> </a:t>
            </a:r>
            <a:endParaRPr lang="en-US" sz="1600" dirty="0" smtClean="0"/>
          </a:p>
          <a:p>
            <a:pPr algn="just"/>
            <a:r>
              <a:rPr lang="ar-EG" sz="2000" b="1" u="sng" dirty="0"/>
              <a:t>تأثير الحرارة على انتشار النباتات</a:t>
            </a:r>
            <a:r>
              <a:rPr lang="ar-SY" sz="2000" dirty="0"/>
              <a:t>:</a:t>
            </a:r>
            <a:endParaRPr lang="en-US" sz="2000" dirty="0"/>
          </a:p>
          <a:p>
            <a:pPr algn="just"/>
            <a:r>
              <a:rPr lang="ar-SY" sz="2000" dirty="0"/>
              <a:t>طبقاً للاحتياجات الحرارية للنباتات فقد قسمت الى مايلي:</a:t>
            </a:r>
            <a:endParaRPr lang="en-US" sz="2000" dirty="0"/>
          </a:p>
          <a:p>
            <a:pPr algn="just"/>
            <a:r>
              <a:rPr lang="ar-SY" sz="2000" b="1" dirty="0"/>
              <a:t>1- نباتات الحرارة العالية </a:t>
            </a:r>
            <a:r>
              <a:rPr lang="en-US" sz="2000" b="1" dirty="0"/>
              <a:t>Mega </a:t>
            </a:r>
            <a:r>
              <a:rPr lang="en-US" sz="2000" b="1" dirty="0" err="1"/>
              <a:t>therms</a:t>
            </a:r>
            <a:r>
              <a:rPr lang="ar-SY" sz="2000" b="1" dirty="0"/>
              <a:t>:</a:t>
            </a:r>
            <a:endParaRPr lang="en-US" sz="2000" dirty="0"/>
          </a:p>
          <a:p>
            <a:pPr algn="just"/>
            <a:r>
              <a:rPr lang="ar-SY" sz="2000" dirty="0"/>
              <a:t>وهي نباتات المواطن الدافئة وتحتاج إلى درجات حرارة عالية خلال السنة وتتواجد في المناطق ذات المناخات الاستوائية ومثال عليها النباتات الصحراوية.</a:t>
            </a:r>
            <a:endParaRPr lang="en-US" sz="2000" dirty="0"/>
          </a:p>
          <a:p>
            <a:pPr algn="just"/>
            <a:r>
              <a:rPr lang="ar-SY" sz="2000" b="1" dirty="0"/>
              <a:t>2- نباتات الحرارة المعتدلة </a:t>
            </a:r>
            <a:r>
              <a:rPr lang="en-US" sz="2000" b="1" dirty="0" err="1"/>
              <a:t>Meso</a:t>
            </a:r>
            <a:r>
              <a:rPr lang="en-US" sz="2000" b="1" dirty="0"/>
              <a:t> </a:t>
            </a:r>
            <a:r>
              <a:rPr lang="en-US" sz="2000" b="1" dirty="0" err="1"/>
              <a:t>therms</a:t>
            </a:r>
            <a:r>
              <a:rPr lang="ar-SY" sz="2000" b="1" dirty="0"/>
              <a:t>:</a:t>
            </a:r>
            <a:endParaRPr lang="en-US" sz="2000" dirty="0"/>
          </a:p>
          <a:p>
            <a:pPr algn="just"/>
            <a:r>
              <a:rPr lang="ar-SY" sz="2000" dirty="0"/>
              <a:t>وهي نباتات المواطن التي لا تكون حارة ولا باردة وهذه النباتات لا تستطيع مقاومة الحرارة العالية ولا المنخفضة وهي تتواجد في المناطق الاستوائية وتحت الاستوائية.</a:t>
            </a:r>
            <a:endParaRPr lang="en-US" sz="2000" dirty="0"/>
          </a:p>
          <a:p>
            <a:pPr algn="just"/>
            <a:r>
              <a:rPr lang="ar-SY" sz="2000" b="1" dirty="0"/>
              <a:t>3- نباتات الحرارة الواطئة </a:t>
            </a:r>
            <a:r>
              <a:rPr lang="en-US" sz="2000" b="1" dirty="0"/>
              <a:t>Micro </a:t>
            </a:r>
            <a:r>
              <a:rPr lang="en-US" sz="2000" b="1" dirty="0" err="1"/>
              <a:t>therms</a:t>
            </a:r>
            <a:r>
              <a:rPr lang="ar-SY" sz="2000" b="1" dirty="0"/>
              <a:t>:</a:t>
            </a:r>
            <a:endParaRPr lang="en-US" sz="2000" dirty="0"/>
          </a:p>
          <a:p>
            <a:pPr algn="just"/>
            <a:r>
              <a:rPr lang="ar-SY" sz="2000" dirty="0"/>
              <a:t>وهي النباتات التي تعيش في المواطن الباردة وتحتاج إلى درجات حرارة واطئة اقل من 10م ومثل هذه النباتات لا تستطيع تحمل درجات الحرارة العالية ويمكن أن تتواجد في المناطق الاستوائية في الأراضي المرتفعة وعندما تكون درجات الحرارة قليلة.</a:t>
            </a:r>
            <a:endParaRPr lang="en-US" sz="2000" dirty="0"/>
          </a:p>
          <a:p>
            <a:pPr algn="just"/>
            <a:r>
              <a:rPr lang="ar-SY" sz="2000" b="1" dirty="0"/>
              <a:t>4- نباتات الانجماد </a:t>
            </a:r>
            <a:r>
              <a:rPr lang="en-US" sz="2000" b="1" dirty="0" err="1"/>
              <a:t>Hekisto</a:t>
            </a:r>
            <a:r>
              <a:rPr lang="en-US" sz="2000" b="1" dirty="0"/>
              <a:t> </a:t>
            </a:r>
            <a:r>
              <a:rPr lang="en-US" sz="2000" b="1" dirty="0" err="1"/>
              <a:t>therms</a:t>
            </a:r>
            <a:r>
              <a:rPr lang="ar-SY" sz="2000" b="1" dirty="0"/>
              <a:t>:</a:t>
            </a:r>
            <a:endParaRPr lang="en-US" sz="2000" dirty="0"/>
          </a:p>
          <a:p>
            <a:pPr algn="just"/>
            <a:r>
              <a:rPr lang="ar-SY" sz="2000" dirty="0"/>
              <a:t>وهي نباتات المناطق الباردة والمناطق الالبية وهي لا تزدهر بوجود الحرارة وتستطيع ان تقاوم الشتاء القاسي الطويل جداً.</a:t>
            </a:r>
            <a:endParaRPr lang="en-US" sz="2000" dirty="0"/>
          </a:p>
          <a:p>
            <a:pPr>
              <a:buNone/>
            </a:pPr>
            <a:r>
              <a:rPr lang="ar-EG" sz="1800" dirty="0" smtClean="0"/>
              <a:t> </a:t>
            </a:r>
            <a:endParaRPr lang="en-US" sz="18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04800" y="3200400"/>
            <a:ext cx="8458200" cy="3276600"/>
          </a:xfrm>
        </p:spPr>
        <p:txBody>
          <a:bodyPr>
            <a:normAutofit fontScale="90000"/>
          </a:bodyPr>
          <a:lstStyle/>
          <a:p>
            <a:pPr algn="r"/>
            <a:r>
              <a:rPr lang="en-US" sz="2200" b="1" u="sng" dirty="0" smtClean="0"/>
              <a:t/>
            </a:r>
            <a:br>
              <a:rPr lang="en-US" sz="2200" b="1" u="sng" dirty="0" smtClean="0"/>
            </a:br>
            <a:r>
              <a:rPr lang="en-US" sz="2200" b="1" u="sng" dirty="0"/>
              <a:t/>
            </a:r>
            <a:br>
              <a:rPr lang="en-US" sz="2200" b="1" u="sng" dirty="0"/>
            </a:br>
            <a:r>
              <a:rPr lang="en-US" sz="2200" b="1" u="sng" dirty="0" smtClean="0"/>
              <a:t/>
            </a:r>
            <a:br>
              <a:rPr lang="en-US" sz="2200" b="1" u="sng" dirty="0" smtClean="0"/>
            </a:br>
            <a:r>
              <a:rPr lang="en-US" sz="2200" b="1" u="sng" dirty="0"/>
              <a:t/>
            </a:r>
            <a:br>
              <a:rPr lang="en-US" sz="2200" b="1" u="sng" dirty="0"/>
            </a:br>
            <a:r>
              <a:rPr lang="en-US" sz="2200" b="1" u="sng" dirty="0" smtClean="0"/>
              <a:t/>
            </a:r>
            <a:br>
              <a:rPr lang="en-US" sz="2200" b="1" u="sng" dirty="0" smtClean="0"/>
            </a:br>
            <a:r>
              <a:rPr lang="en-US" sz="2200" b="1" u="sng" dirty="0"/>
              <a:t/>
            </a:r>
            <a:br>
              <a:rPr lang="en-US" sz="2200" b="1" u="sng" dirty="0"/>
            </a:br>
            <a:r>
              <a:rPr lang="en-US" sz="2200" b="1" u="sng" dirty="0" smtClean="0"/>
              <a:t/>
            </a:r>
            <a:br>
              <a:rPr lang="en-US" sz="2200" b="1" u="sng" dirty="0" smtClean="0"/>
            </a:br>
            <a:r>
              <a:rPr lang="ar-EG" sz="2000" b="1" u="sng" dirty="0" smtClean="0">
                <a:effectLst/>
              </a:rPr>
              <a:t>ا</a:t>
            </a:r>
            <a:r>
              <a:rPr lang="ar-IQ" sz="2000" b="1" u="sng" dirty="0" smtClean="0">
                <a:effectLst/>
              </a:rPr>
              <a:t/>
            </a:r>
            <a:br>
              <a:rPr lang="ar-IQ" sz="2000" b="1" u="sng" dirty="0" smtClean="0">
                <a:effectLst/>
              </a:rPr>
            </a:br>
            <a:r>
              <a:rPr lang="ar-IQ" sz="2000" b="1" u="sng" dirty="0">
                <a:effectLst/>
              </a:rPr>
              <a:t/>
            </a:r>
            <a:br>
              <a:rPr lang="ar-IQ" sz="2000" b="1" u="sng" dirty="0">
                <a:effectLst/>
              </a:rPr>
            </a:br>
            <a:r>
              <a:rPr lang="ar-IQ" sz="2000" b="1" u="sng" dirty="0" smtClean="0">
                <a:effectLst/>
              </a:rPr>
              <a:t/>
            </a:r>
            <a:br>
              <a:rPr lang="ar-IQ" sz="2000" b="1" u="sng" dirty="0" smtClean="0">
                <a:effectLst/>
              </a:rPr>
            </a:br>
            <a:r>
              <a:rPr lang="ar-IQ" sz="2000" b="1" u="sng" dirty="0">
                <a:effectLst/>
              </a:rPr>
              <a:t/>
            </a:r>
            <a:br>
              <a:rPr lang="ar-IQ" sz="2000" b="1" u="sng" dirty="0">
                <a:effectLst/>
              </a:rPr>
            </a:br>
            <a:r>
              <a:rPr lang="ar-IQ" sz="2000" b="1" u="sng" dirty="0" smtClean="0">
                <a:effectLst/>
              </a:rPr>
              <a:t/>
            </a:r>
            <a:br>
              <a:rPr lang="ar-IQ" sz="2000" b="1" u="sng" dirty="0" smtClean="0">
                <a:effectLst/>
              </a:rPr>
            </a:br>
            <a:r>
              <a:rPr lang="ar-IQ" sz="2000" b="1" u="sng" dirty="0">
                <a:effectLst/>
              </a:rPr>
              <a:t/>
            </a:r>
            <a:br>
              <a:rPr lang="ar-IQ" sz="2000" b="1" u="sng" dirty="0">
                <a:effectLst/>
              </a:rPr>
            </a:br>
            <a:r>
              <a:rPr lang="ar-IQ" sz="2000" b="1" u="sng" dirty="0" smtClean="0">
                <a:effectLst/>
              </a:rPr>
              <a:t/>
            </a:r>
            <a:br>
              <a:rPr lang="ar-IQ" sz="2000" b="1" u="sng" dirty="0" smtClean="0">
                <a:effectLst/>
              </a:rPr>
            </a:br>
            <a:r>
              <a:rPr lang="ar-IQ" sz="2000" b="1" u="sng" dirty="0">
                <a:effectLst/>
              </a:rPr>
              <a:t/>
            </a:r>
            <a:br>
              <a:rPr lang="ar-IQ" sz="2000" b="1" u="sng" dirty="0">
                <a:effectLst/>
              </a:rPr>
            </a:br>
            <a:r>
              <a:rPr lang="ar-IQ" sz="2000" b="1" u="sng" dirty="0" smtClean="0">
                <a:effectLst/>
              </a:rPr>
              <a:t/>
            </a:r>
            <a:br>
              <a:rPr lang="ar-IQ" sz="2000" b="1" u="sng" dirty="0" smtClean="0">
                <a:effectLst/>
              </a:rPr>
            </a:br>
            <a:r>
              <a:rPr lang="ar-IQ" sz="2000" b="1" u="sng" dirty="0">
                <a:effectLst/>
              </a:rPr>
              <a:t/>
            </a:r>
            <a:br>
              <a:rPr lang="ar-IQ" sz="2000" b="1" u="sng" dirty="0">
                <a:effectLst/>
              </a:rPr>
            </a:br>
            <a:r>
              <a:rPr lang="ar-IQ" sz="2000" b="1" u="sng" dirty="0" smtClean="0">
                <a:effectLst/>
              </a:rPr>
              <a:t/>
            </a:r>
            <a:br>
              <a:rPr lang="ar-IQ" sz="2000" b="1" u="sng" dirty="0" smtClean="0">
                <a:effectLst/>
              </a:rPr>
            </a:br>
            <a:r>
              <a:rPr lang="ar-IQ" sz="2000" b="1" u="sng" dirty="0" smtClean="0">
                <a:effectLst/>
              </a:rPr>
              <a:t/>
            </a:r>
            <a:br>
              <a:rPr lang="ar-IQ" sz="2000" b="1" u="sng" dirty="0" smtClean="0">
                <a:effectLst/>
              </a:rPr>
            </a:br>
            <a:r>
              <a:rPr lang="ar-IQ" sz="2000" b="1" u="sng" dirty="0">
                <a:effectLst/>
              </a:rPr>
              <a:t/>
            </a:r>
            <a:br>
              <a:rPr lang="ar-IQ" sz="2000" b="1" u="sng" dirty="0">
                <a:effectLst/>
              </a:rPr>
            </a:br>
            <a:r>
              <a:rPr lang="ar-IQ" sz="2000" b="1" u="sng" dirty="0" smtClean="0">
                <a:effectLst/>
              </a:rPr>
              <a:t/>
            </a:r>
            <a:br>
              <a:rPr lang="ar-IQ" sz="2000" b="1" u="sng" dirty="0" smtClean="0">
                <a:effectLst/>
              </a:rPr>
            </a:br>
            <a:r>
              <a:rPr lang="ar-IQ" sz="2000" b="1" u="sng" dirty="0">
                <a:effectLst/>
              </a:rPr>
              <a:t/>
            </a:r>
            <a:br>
              <a:rPr lang="ar-IQ" sz="2000" b="1" u="sng" dirty="0">
                <a:effectLst/>
              </a:rPr>
            </a:br>
            <a:r>
              <a:rPr lang="ar-IQ" sz="2000" b="1" u="sng" dirty="0" smtClean="0">
                <a:effectLst/>
              </a:rPr>
              <a:t/>
            </a:r>
            <a:br>
              <a:rPr lang="ar-IQ" sz="2000" b="1" u="sng" dirty="0" smtClean="0">
                <a:effectLst/>
              </a:rPr>
            </a:br>
            <a:r>
              <a:rPr lang="ar-IQ" sz="2000" b="1" u="sng" dirty="0">
                <a:effectLst/>
              </a:rPr>
              <a:t/>
            </a:r>
            <a:br>
              <a:rPr lang="ar-IQ" sz="2000" b="1" u="sng" dirty="0">
                <a:effectLst/>
              </a:rPr>
            </a:br>
            <a:r>
              <a:rPr lang="ar-IQ" sz="2000" b="1" u="sng" dirty="0" smtClean="0">
                <a:effectLst/>
              </a:rPr>
              <a:t>ا</a:t>
            </a:r>
            <a:r>
              <a:rPr lang="ar-EG" sz="2000" b="1" u="sng" dirty="0" smtClean="0">
                <a:effectLst/>
              </a:rPr>
              <a:t>لمحاضرة </a:t>
            </a:r>
            <a:r>
              <a:rPr lang="ar-EG" sz="2000" b="1" u="sng" dirty="0">
                <a:effectLst/>
              </a:rPr>
              <a:t>الأولى(تعريف علم البيئة-تطور علم البيئة-أقسام علم البيئة- النظام البيئي)</a:t>
            </a:r>
            <a:r>
              <a:rPr lang="en-US" sz="2200" dirty="0"/>
              <a:t/>
            </a:r>
            <a:br>
              <a:rPr lang="en-US" sz="2200" dirty="0"/>
            </a:br>
            <a:r>
              <a:rPr lang="ar-EG" sz="2700" b="1" u="sng" dirty="0" smtClean="0"/>
              <a:t>مقدمة</a:t>
            </a:r>
            <a:r>
              <a:rPr lang="ar-EG" sz="2700" b="1" u="sng" dirty="0"/>
              <a:t>:</a:t>
            </a:r>
            <a:r>
              <a:rPr lang="en-US" sz="2700" dirty="0"/>
              <a:t/>
            </a:r>
            <a:br>
              <a:rPr lang="en-US" sz="2700" dirty="0"/>
            </a:br>
            <a:r>
              <a:rPr lang="ar-SY" sz="2200" b="1" dirty="0" smtClean="0">
                <a:effectLst/>
              </a:rPr>
              <a:t>تعريف </a:t>
            </a:r>
            <a:r>
              <a:rPr lang="ar-SY" sz="2200" b="1" dirty="0">
                <a:effectLst/>
              </a:rPr>
              <a:t>علم البيئة </a:t>
            </a:r>
            <a:r>
              <a:rPr lang="en-US" sz="2200" b="1" dirty="0">
                <a:effectLst/>
              </a:rPr>
              <a:t>Ecology</a:t>
            </a:r>
            <a:r>
              <a:rPr lang="ar-SY" sz="2200" b="1" dirty="0">
                <a:effectLst/>
              </a:rPr>
              <a:t>:</a:t>
            </a:r>
            <a:r>
              <a:rPr lang="ar-SY" sz="2200" dirty="0">
                <a:effectLst/>
              </a:rPr>
              <a:t> هو العلم الذي يدرس العلاقات المتبادلة بين الكائنات الحية (حيوانات ، نباتات ، كائنات دقيقة) والمحيط.</a:t>
            </a:r>
            <a:r>
              <a:rPr lang="en-US" sz="2200" dirty="0">
                <a:effectLst/>
              </a:rPr>
              <a:t/>
            </a:r>
            <a:br>
              <a:rPr lang="en-US" sz="2200" dirty="0">
                <a:effectLst/>
              </a:rPr>
            </a:br>
            <a:r>
              <a:rPr lang="ar-SY" sz="2200" b="1" dirty="0">
                <a:effectLst/>
              </a:rPr>
              <a:t>علم البيئة النباتية</a:t>
            </a:r>
            <a:r>
              <a:rPr lang="en-US" sz="2200" b="1" dirty="0">
                <a:effectLst/>
              </a:rPr>
              <a:t> Plant Ecology </a:t>
            </a:r>
            <a:r>
              <a:rPr lang="ar-SY" sz="2200" b="1" dirty="0">
                <a:effectLst/>
              </a:rPr>
              <a:t>:</a:t>
            </a:r>
            <a:r>
              <a:rPr lang="en-US" sz="2200" dirty="0">
                <a:effectLst/>
              </a:rPr>
              <a:t/>
            </a:r>
            <a:br>
              <a:rPr lang="en-US" sz="2200" dirty="0">
                <a:effectLst/>
              </a:rPr>
            </a:br>
            <a:r>
              <a:rPr lang="ar-SY" sz="2200" dirty="0">
                <a:effectLst/>
              </a:rPr>
              <a:t>هو العلم الذي يختص بدراسة النباتات في مواطنها الطبيعية من حيث علاقاتها ببعضها البعض وظروف الوسط الذي تعيش فيه</a:t>
            </a:r>
            <a:r>
              <a:rPr lang="ar-SY" sz="2200" dirty="0" smtClean="0">
                <a:effectLst/>
              </a:rPr>
              <a:t>. </a:t>
            </a:r>
            <a:r>
              <a:rPr lang="ar-SY" sz="2200" dirty="0">
                <a:effectLst/>
              </a:rPr>
              <a:t>استخدمت كلمة </a:t>
            </a:r>
            <a:r>
              <a:rPr lang="en-US" sz="2200" dirty="0">
                <a:effectLst/>
              </a:rPr>
              <a:t>Ecology  </a:t>
            </a:r>
            <a:r>
              <a:rPr lang="ar-SY" sz="2200" dirty="0">
                <a:effectLst/>
              </a:rPr>
              <a:t>لأول مرة  من قبل عالم الحيوان الألماني </a:t>
            </a:r>
            <a:r>
              <a:rPr lang="en-US" sz="2200" dirty="0">
                <a:effectLst/>
              </a:rPr>
              <a:t>Ernst</a:t>
            </a:r>
            <a:r>
              <a:rPr lang="ar-SY" sz="2200" dirty="0">
                <a:effectLst/>
              </a:rPr>
              <a:t> عام (1869) لتعني علاقة الكائن الحي مع المكونات العضوية واللاعضوية في البيئة . إلا أن هذا العلم لم يصبح قائماً بذاته إلا في بداية القرن العشرين. واصل الكلمة مشتقة من المقطع اليوناني </a:t>
            </a:r>
            <a:r>
              <a:rPr lang="en-US" sz="2200" dirty="0" err="1">
                <a:effectLst/>
              </a:rPr>
              <a:t>Oikes</a:t>
            </a:r>
            <a:r>
              <a:rPr lang="en-US" sz="2200" dirty="0">
                <a:effectLst/>
              </a:rPr>
              <a:t>  </a:t>
            </a:r>
            <a:r>
              <a:rPr lang="ar-SY" sz="2200" dirty="0">
                <a:effectLst/>
              </a:rPr>
              <a:t>(بمعنى بيت) و </a:t>
            </a:r>
            <a:r>
              <a:rPr lang="en-US" sz="2200" dirty="0">
                <a:effectLst/>
              </a:rPr>
              <a:t>Logos</a:t>
            </a:r>
            <a:r>
              <a:rPr lang="ar-SY" sz="2200" dirty="0">
                <a:effectLst/>
              </a:rPr>
              <a:t>  بمعنى علم. وبذلك تكون كلمة </a:t>
            </a:r>
            <a:r>
              <a:rPr lang="en-US" sz="2200" dirty="0">
                <a:effectLst/>
              </a:rPr>
              <a:t> Ecology</a:t>
            </a:r>
            <a:r>
              <a:rPr lang="ar-SY" sz="2200" dirty="0">
                <a:effectLst/>
              </a:rPr>
              <a:t>هي علم دراسة أماكن معيشة الكائنات الحية وكل ما يحيط </a:t>
            </a:r>
            <a:r>
              <a:rPr lang="ar-SY" sz="2200" dirty="0" smtClean="0">
                <a:effectLst/>
              </a:rPr>
              <a:t>بها.</a:t>
            </a:r>
            <a:r>
              <a:rPr lang="ar-IQ" sz="2200" dirty="0" smtClean="0">
                <a:effectLst/>
              </a:rPr>
              <a:t/>
            </a:r>
            <a:br>
              <a:rPr lang="ar-IQ" sz="2200" dirty="0" smtClean="0">
                <a:effectLst/>
              </a:rPr>
            </a:br>
            <a:r>
              <a:rPr lang="ar-SY" sz="2200" b="1" dirty="0" smtClean="0">
                <a:effectLst/>
              </a:rPr>
              <a:t>تطور </a:t>
            </a:r>
            <a:r>
              <a:rPr lang="ar-SY" sz="2200" b="1" dirty="0">
                <a:effectLst/>
              </a:rPr>
              <a:t>علم البيئة</a:t>
            </a:r>
            <a:r>
              <a:rPr lang="ar-SY" sz="2200" b="1" dirty="0" smtClean="0">
                <a:effectLst/>
              </a:rPr>
              <a:t>:</a:t>
            </a:r>
            <a:r>
              <a:rPr lang="en-US" sz="2200" dirty="0">
                <a:effectLst/>
              </a:rPr>
              <a:t/>
            </a:r>
            <a:br>
              <a:rPr lang="en-US" sz="2200" dirty="0">
                <a:effectLst/>
              </a:rPr>
            </a:br>
            <a:r>
              <a:rPr lang="ar-IQ" sz="2200" dirty="0">
                <a:effectLst/>
              </a:rPr>
              <a:t>يمكن إرجاع بداية الاهتمام بعلم البيئة إلى </a:t>
            </a:r>
            <a:r>
              <a:rPr lang="ar-IQ" sz="2200" dirty="0" smtClean="0">
                <a:effectLst/>
              </a:rPr>
              <a:t>إنسان ما </a:t>
            </a:r>
            <a:r>
              <a:rPr lang="ar-IQ" sz="2200" dirty="0">
                <a:effectLst/>
              </a:rPr>
              <a:t>قبل التاريخ حيث استعمل الإنسان القديم المعلومات التي حصل عليها عن طريق الملاحظة والصدفة في بعض الأحيان والخبرة في منطقة سكناه لأغراض الحصول على مصادر الغذاء النباتية والحيوانية وكذلك لأغراض الصيد وتعيين البيئة التي توفر له الحماية الكافية من الظواهر الطبيعية التي تحدث في بيئته وبدا استعمال المعلومات البيئية وأهمية المحيط عند الأديان والفلسفات القديمة . إذ نشر هايبوكريتس مؤلفا عن الماء والهواء وتطرق إلى تأثير الفصول على الأحياء كما ألف ارسطو كتابا حول طبائع الحيوانات ومتطلباتها المتعلقة بالمحيط وأشار دارون في كتابه أصل الأنواع إلى تأثير التداخل ما بين الحياة والمحيط الطبيعي</a:t>
            </a:r>
            <a:r>
              <a:rPr lang="ar-IQ" sz="2200" b="1" dirty="0">
                <a:effectLst/>
              </a:rPr>
              <a:t> </a:t>
            </a:r>
            <a:r>
              <a:rPr lang="ar-IQ" sz="2000" b="1" dirty="0" smtClean="0">
                <a:effectLst/>
              </a:rPr>
              <a:t>.</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248399"/>
          </a:xfrm>
        </p:spPr>
        <p:txBody>
          <a:bodyPr>
            <a:normAutofit lnSpcReduction="10000"/>
          </a:bodyPr>
          <a:lstStyle/>
          <a:p>
            <a:pPr>
              <a:buNone/>
            </a:pPr>
            <a:r>
              <a:rPr lang="ar-EG" sz="1600" dirty="0" smtClean="0"/>
              <a:t> </a:t>
            </a:r>
            <a:endParaRPr lang="en-US" sz="2400" dirty="0" smtClean="0"/>
          </a:p>
          <a:p>
            <a:r>
              <a:rPr lang="ar-EG" sz="1800" b="1" u="sng" dirty="0"/>
              <a:t>المحاضرة السابعة (الماء كعامل بيئي في حياة النبات – صور الماء في الطبيعة وتأثر النبات بها)</a:t>
            </a:r>
            <a:endParaRPr lang="en-US" sz="1800" dirty="0"/>
          </a:p>
          <a:p>
            <a:r>
              <a:rPr lang="ar-SY" sz="1800" b="1" dirty="0"/>
              <a:t>الماء:</a:t>
            </a:r>
            <a:r>
              <a:rPr lang="en-US" sz="1800" b="1" dirty="0"/>
              <a:t>water </a:t>
            </a:r>
            <a:endParaRPr lang="en-US" sz="1800" dirty="0"/>
          </a:p>
          <a:p>
            <a:r>
              <a:rPr lang="ar-IQ" sz="1800" dirty="0"/>
              <a:t>يدخل في تركيب أجسام الكائنات الحية النباتية منها والحيوانية. ويتواجد الماء في التربة والأنهار والبحار. وكذلك الهواء الجوي وأجسام الكائنات الحية . ويسمى الماء الموجود بالهواء الجوي على صورة بخار بالرطوبة . وتعتبر الرطوبة الجوية من أهم العوامل ذات التأثير المباشر على شدة النتح في النبات . والنتح بدوره هو الذي يحدد في كثير من الأحوال قدرة النبات على المعيشة في بيئة ما. </a:t>
            </a:r>
            <a:r>
              <a:rPr lang="ar-SA" sz="1800" dirty="0"/>
              <a:t>يتوقف كل نبات محروم من الماء عن النمو ويموت سريعا. تستطيع فقط بعض النباتات المتكيفة مع ظروف الحياة الصحراوية أو الشبه صحراوية مقاومة الجفاف طويلا (بعض النباتات التي تقتصر أوراقها على أشواك، والصباريات). وله أهمية لحياة كل خلية من النبات حيث تنتج كل التفاعلات الكيموحيوية للكائن الحي في وسط مائي. و لا يمكن حدوث انقسام خلوي أي تكاثر ونمو أعضاء جديدة بدون ماء</a:t>
            </a:r>
            <a:r>
              <a:rPr lang="en-US" sz="1800" dirty="0"/>
              <a:t>.</a:t>
            </a:r>
          </a:p>
          <a:p>
            <a:r>
              <a:rPr lang="ar-SY" sz="1800" b="1" dirty="0"/>
              <a:t>دور الماء في حياة النباتات:</a:t>
            </a:r>
            <a:endParaRPr lang="en-US" sz="1800" dirty="0"/>
          </a:p>
          <a:p>
            <a:r>
              <a:rPr lang="ar-SY" sz="1800" dirty="0"/>
              <a:t>1- يدخل في عملية التركيب الضوئي التي تقوم بشطر جزيئة الماء واستغلال عناصرها في صنع السكريات.</a:t>
            </a:r>
            <a:endParaRPr lang="en-US" sz="1800" dirty="0"/>
          </a:p>
          <a:p>
            <a:r>
              <a:rPr lang="ar-SY" sz="1800" dirty="0"/>
              <a:t>2- احد مكونات بروتوبلازم الخلايا.</a:t>
            </a:r>
            <a:endParaRPr lang="en-US" sz="1800" dirty="0"/>
          </a:p>
          <a:p>
            <a:r>
              <a:rPr lang="ar-SY" sz="1800" dirty="0"/>
              <a:t>3- يعتبر الماء العنصر الأساسي الذي يحافظ على شكل النباتات ويعرضها لأشعة الشمس وذلك لغرض انجاز علية انجاز الطاقة بتوفير الضغط الداخلي(ضغط الامتلاء).</a:t>
            </a:r>
            <a:endParaRPr lang="en-US" sz="1800" dirty="0"/>
          </a:p>
          <a:p>
            <a:r>
              <a:rPr lang="ar-SY" sz="1800" dirty="0"/>
              <a:t>4- يعتبر الشكل الوحيد الذي يخلق المحاليل اللازمة لإذابته لعناصر التربة ونقلها داخل النبات ثم حركتها في الأوعية الناقلة النباتية وكذلك نقل نواتج التمثيل الضوئي إلى جميع أجزاء النبات.</a:t>
            </a:r>
            <a:endParaRPr lang="en-US" sz="1800" dirty="0"/>
          </a:p>
          <a:p>
            <a:r>
              <a:rPr lang="ar-SY" sz="1800" dirty="0"/>
              <a:t>5- يدخل في عملية النتح، كما وينظم عمليات فتح وغلق الثغور ويعمل على تلطيف درجة حرارة الأوراق.</a:t>
            </a:r>
            <a:endParaRPr lang="en-US" sz="1800" dirty="0"/>
          </a:p>
          <a:p>
            <a:r>
              <a:rPr lang="ar-SY" sz="1800" dirty="0"/>
              <a:t>6- يمثل الوسط الذي تجري فيه جميع التفاعلات الكيمياوية الحيوية.</a:t>
            </a:r>
            <a:endParaRPr lang="en-US" sz="1800" dirty="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down)">
                                      <p:cBhvr>
                                        <p:cTn id="31" dur="500"/>
                                        <p:tgtEl>
                                          <p:spTgt spid="3">
                                            <p:txEl>
                                              <p:pRg st="8" end="8"/>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wipe(down)">
                                      <p:cBhvr>
                                        <p:cTn id="34" dur="500"/>
                                        <p:tgtEl>
                                          <p:spTgt spid="3">
                                            <p:txEl>
                                              <p:pRg st="9" end="9"/>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down)">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152400"/>
            <a:ext cx="8305800" cy="6248399"/>
          </a:xfrm>
        </p:spPr>
        <p:txBody>
          <a:bodyPr>
            <a:normAutofit fontScale="77500" lnSpcReduction="20000"/>
          </a:bodyPr>
          <a:lstStyle/>
          <a:p>
            <a:pPr>
              <a:buNone/>
            </a:pPr>
            <a:r>
              <a:rPr lang="ar-EG" sz="1600" dirty="0" smtClean="0"/>
              <a:t> </a:t>
            </a:r>
            <a:r>
              <a:rPr lang="ar-SY" sz="1200" b="1" dirty="0" smtClean="0"/>
              <a:t> </a:t>
            </a:r>
            <a:endParaRPr lang="en-US" sz="1200" dirty="0" smtClean="0"/>
          </a:p>
          <a:p>
            <a:pPr>
              <a:buNone/>
            </a:pPr>
            <a:r>
              <a:rPr lang="en-US" sz="1800" b="1" dirty="0" smtClean="0"/>
              <a:t> </a:t>
            </a:r>
            <a:endParaRPr lang="en-US" sz="1800" dirty="0" smtClean="0"/>
          </a:p>
          <a:p>
            <a:pPr marL="82296" indent="0">
              <a:buNone/>
            </a:pPr>
            <a:r>
              <a:rPr lang="ar-SY" sz="1800" b="1" dirty="0"/>
              <a:t>-  </a:t>
            </a:r>
            <a:r>
              <a:rPr lang="ar-SY" sz="2300" b="1" dirty="0"/>
              <a:t>مصادر وصور الماء في الطبيعة:</a:t>
            </a:r>
            <a:endParaRPr lang="en-US" sz="2300" dirty="0"/>
          </a:p>
          <a:p>
            <a:r>
              <a:rPr lang="ar-SY" sz="2300" b="1" dirty="0"/>
              <a:t>أ- المياه الجوفية:</a:t>
            </a:r>
            <a:endParaRPr lang="en-US" sz="2300" dirty="0"/>
          </a:p>
          <a:p>
            <a:pPr marL="82296" indent="0">
              <a:buNone/>
            </a:pPr>
            <a:r>
              <a:rPr lang="ar-SY" sz="2300" dirty="0"/>
              <a:t>مصادر المياه الجوفية، الأمطار والثلوج والأنهار حيث يتم امتصاصها وتخزينها في باطن الأرض ويمكن ضخها بسهولة عن طريق حفر الآبار، وهناك ما يصعد من تلقاء نفسه مثل الآبار الارتوازية وهي عادة صالحة للشرب.</a:t>
            </a:r>
            <a:endParaRPr lang="en-US" sz="2300" dirty="0"/>
          </a:p>
          <a:p>
            <a:pPr marL="82296" indent="0">
              <a:buNone/>
            </a:pPr>
            <a:r>
              <a:rPr lang="ar-SY" sz="2300" dirty="0"/>
              <a:t>تمثل هذه المياه 0.33% من حجم الماء على الأرض ، اغلبها قريبة من السطح ولها أهمية في دورة الماء في الطبيعة.</a:t>
            </a:r>
            <a:endParaRPr lang="en-US" sz="2300" dirty="0"/>
          </a:p>
          <a:p>
            <a:pPr marL="82296" indent="0">
              <a:buNone/>
            </a:pPr>
            <a:r>
              <a:rPr lang="ar-SY" sz="2300" b="1" dirty="0"/>
              <a:t>ب-  المياه السطحية:</a:t>
            </a:r>
            <a:endParaRPr lang="en-US" sz="2300" dirty="0"/>
          </a:p>
          <a:p>
            <a:pPr marL="82296" indent="0">
              <a:buNone/>
            </a:pPr>
            <a:r>
              <a:rPr lang="ar-SY" sz="2300" dirty="0"/>
              <a:t>مصادر المياه السطحية الأنهار والبحيرات وهي مياه الأمطار التي لا تنفذ من خلال طبقات التربة المسامية ولا تعود ثانية بالتبخير، مياه الأمطار المقصودة في هذه المياه هي التي تأتي من السحب وهي أنقى نوع من أنواع المياه الطبيعية بالرغم من أنها تتلوث أحيانا من عوادم المصانع المتمثلة بالكبريت والتي يتشبع بها الهواء ومن هنا يتكون ما يعرف باسم المطر الحامضي.</a:t>
            </a:r>
            <a:endParaRPr lang="en-US" sz="2300" dirty="0"/>
          </a:p>
          <a:p>
            <a:pPr marL="82296" lvl="0" indent="0">
              <a:buNone/>
            </a:pPr>
            <a:r>
              <a:rPr lang="ar-SY" sz="2300" b="1" dirty="0"/>
              <a:t>أما صور الماء في الطبيعة فهي:</a:t>
            </a:r>
            <a:endParaRPr lang="en-US" sz="2300" dirty="0"/>
          </a:p>
          <a:p>
            <a:pPr marL="82296" indent="0">
              <a:buNone/>
            </a:pPr>
            <a:r>
              <a:rPr lang="ar-SY" sz="2300" b="1" dirty="0"/>
              <a:t>1- الحالة الصلبة: </a:t>
            </a:r>
            <a:endParaRPr lang="en-US" sz="2300" dirty="0"/>
          </a:p>
          <a:p>
            <a:pPr marL="82296" indent="0">
              <a:buNone/>
            </a:pPr>
            <a:r>
              <a:rPr lang="ar-SY" sz="2300" dirty="0"/>
              <a:t>يكون الماء فيها على شكل جليد أو ثلج ويوجد على هذه الحالة عندما تكون درجة حرارة الماء اقل من الصفر المئوي.</a:t>
            </a:r>
            <a:endParaRPr lang="en-US" sz="2300" dirty="0"/>
          </a:p>
          <a:p>
            <a:pPr marL="82296" indent="0">
              <a:buNone/>
            </a:pPr>
            <a:r>
              <a:rPr lang="ar-SY" sz="2300" b="1" dirty="0"/>
              <a:t>2- الحالة السائلة:</a:t>
            </a:r>
            <a:endParaRPr lang="en-US" sz="2300" dirty="0"/>
          </a:p>
          <a:p>
            <a:pPr marL="82296" indent="0">
              <a:buNone/>
            </a:pPr>
            <a:r>
              <a:rPr lang="ar-SY" sz="2300" dirty="0"/>
              <a:t>يكون فيها الماء سائلاً شفافاً وهي الحالة الأكثر شيوعاً للماء ويوجد الماء على صورته السائلة في درجات الحرارة ما بين الصفر المئوي ودرجة الغليان وهي 100 درجة مئوية.</a:t>
            </a:r>
            <a:endParaRPr lang="en-US" sz="2300" dirty="0"/>
          </a:p>
          <a:p>
            <a:pPr marL="82296" lvl="0" indent="0">
              <a:buNone/>
            </a:pPr>
            <a:r>
              <a:rPr lang="ar-SY" sz="2300" b="1" dirty="0"/>
              <a:t>الحالة الغازية:</a:t>
            </a:r>
            <a:endParaRPr lang="en-US" sz="2300" dirty="0"/>
          </a:p>
          <a:p>
            <a:pPr marL="82296" indent="0">
              <a:buNone/>
            </a:pPr>
            <a:r>
              <a:rPr lang="ar-SY" sz="2300" dirty="0"/>
              <a:t>يكون فيها الماء على شكل بخار ويكون الماء بالحالة الغازية بدرجات حرارة مختلفة</a:t>
            </a:r>
            <a:r>
              <a:rPr lang="ar-SY" sz="2100" dirty="0"/>
              <a:t>.</a:t>
            </a:r>
            <a:endParaRPr lang="en-US" sz="2100" dirty="0"/>
          </a:p>
          <a:p>
            <a:pPr>
              <a:buNone/>
            </a:pPr>
            <a:r>
              <a:rPr lang="ar-EG" sz="2100" dirty="0" smtClean="0"/>
              <a:t> </a:t>
            </a:r>
            <a:endParaRPr lang="en-US" sz="21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248399"/>
          </a:xfrm>
        </p:spPr>
        <p:txBody>
          <a:bodyPr>
            <a:normAutofit fontScale="92500"/>
          </a:bodyPr>
          <a:lstStyle/>
          <a:p>
            <a:pPr marL="82296" indent="0" algn="just">
              <a:buNone/>
            </a:pPr>
            <a:r>
              <a:rPr lang="ar-SY" sz="2400" dirty="0"/>
              <a:t>ويتأثر النبات بصور الماء في الطبيعة إذ أن </a:t>
            </a:r>
            <a:r>
              <a:rPr lang="ar-IQ" sz="2400" dirty="0"/>
              <a:t> النبات يحصل على المواد الغذائية من التربة مذابة في الماء (عندها يكون الماء بحالته السائلة ) وذلك بامتصاص الأخير بما يذوب فيه من أملاح بواسطة جذور النبات المنتشرة في التربة ويؤثر المحتوى المائي للتربة على عملية امتصاص الجذور للماء وما به من أملاح حيث وجد أن تشبع التربة بالماء يقلل من معدل امتصاص الجذور له وذلك لقلة التهوية ونقص الأوكسجين بين حبيبات التربة .</a:t>
            </a:r>
            <a:endParaRPr lang="en-US" sz="2400" dirty="0"/>
          </a:p>
          <a:p>
            <a:pPr marL="82296" indent="0" algn="just">
              <a:buNone/>
            </a:pPr>
            <a:r>
              <a:rPr lang="ar-IQ" sz="2400" dirty="0"/>
              <a:t>كما ويعد الماء احد المكونات الضرورية اللازمة لإتمام عملية البناء الضوئي ، فهو يتحد مع ثاني اوكسيد الكربون الذي يمتصه النبات من الجو وذلك في وجود اليخضور والطاقة الضوئية لتكوين المواد الكربوهيدراتية إلا أن كميته لا تؤثر في معدل إتمام هذه العملية ، حيث أن الكمية منه اللازمة لإتمام عملية البناء الضوئي لا تتعدى 1% من مجموع ما يمتصه النبات منه . ويرجع انخفاض معدل عملية البناء الضوئي في حالة نقص الماء إلى غلق النبات لثغوره ليتفادى بذلك الذبول مما يتعذر معه دخول </a:t>
            </a:r>
            <a:r>
              <a:rPr lang="en-US" sz="2400" dirty="0"/>
              <a:t>CO</a:t>
            </a:r>
            <a:r>
              <a:rPr lang="en-US" sz="2400" baseline="-25000" dirty="0"/>
              <a:t>2</a:t>
            </a:r>
            <a:r>
              <a:rPr lang="en-US" sz="2400" dirty="0"/>
              <a:t> </a:t>
            </a:r>
            <a:r>
              <a:rPr lang="ar-IQ" sz="2400" dirty="0"/>
              <a:t>لأنسجة النبات الداخلية عبر فتحات الثغور . وبذلك ينخفض معدل عملية البناء الضوئي.</a:t>
            </a:r>
            <a:endParaRPr lang="en-US" sz="2400" dirty="0"/>
          </a:p>
          <a:p>
            <a:pPr marL="82296" indent="0" algn="just">
              <a:buNone/>
            </a:pPr>
            <a:r>
              <a:rPr lang="ar-IQ" sz="2400" dirty="0"/>
              <a:t>أما تأثير الماء وهو بحالته الغازية على النبات من خلال تأثيره على الثغور فهي الجهاز الرئيسي المنظم لعملية النتح . وتؤثر الرطوبة النسبية للهواء الجوي على معدل عملية النتح . فإذا قلت نسبتها في الجو زادت سرعة التبخر . وزاد معدل عملية النتح</a:t>
            </a:r>
            <a:r>
              <a:rPr lang="ar-IQ" sz="1600" dirty="0"/>
              <a:t>.</a:t>
            </a:r>
            <a:endParaRPr lang="en-US" sz="1600" dirty="0"/>
          </a:p>
          <a:p>
            <a:pPr>
              <a:buNone/>
            </a:pPr>
            <a:r>
              <a:rPr lang="ar-EG" sz="1800" dirty="0" smtClean="0"/>
              <a:t> </a:t>
            </a:r>
            <a:endParaRPr lang="en-US" sz="18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152401"/>
            <a:ext cx="8305800" cy="6400800"/>
          </a:xfrm>
        </p:spPr>
        <p:txBody>
          <a:bodyPr>
            <a:normAutofit fontScale="92500" lnSpcReduction="20000"/>
          </a:bodyPr>
          <a:lstStyle/>
          <a:p>
            <a:pPr lvl="0"/>
            <a:r>
              <a:rPr lang="ar-SY" sz="2600" b="1" dirty="0"/>
              <a:t>المحاضرة الثامنة (تقسيم النباتات حسب احتياجاتها المائية، تأثير الأمطار في انتشار النباتات) </a:t>
            </a:r>
            <a:endParaRPr lang="en-US" sz="2600" dirty="0"/>
          </a:p>
          <a:p>
            <a:pPr marL="82296" indent="0">
              <a:buNone/>
            </a:pPr>
            <a:r>
              <a:rPr lang="ar-SY" sz="1600" b="1" dirty="0"/>
              <a:t>تقسيم النباتات حسب احتياجاتها المائية</a:t>
            </a:r>
            <a:r>
              <a:rPr lang="ar-SY" sz="1600" dirty="0"/>
              <a:t>:</a:t>
            </a:r>
            <a:endParaRPr lang="en-US" sz="1600" dirty="0"/>
          </a:p>
          <a:p>
            <a:pPr marL="82296" indent="0" algn="just">
              <a:buNone/>
            </a:pPr>
            <a:r>
              <a:rPr lang="ar-IQ" sz="1700" dirty="0"/>
              <a:t>يعد الماء من أهم العوامل البيئية التي تؤثر على تراكيب النباتات الخارجية منها والداخلية وكذلك ما تتخصص به أعضاؤها من وظائف حيوية مختلفة . ويمكن تبيين بعض المظاهر المتباينة في إشكال وتراكيب النباتات تبعاً لوفرة الماء أو ندرته في البيئة التي يعيش فيها . ومن ثم أمكن تمييز النباتات الآتية إلى:</a:t>
            </a:r>
            <a:endParaRPr lang="en-US" sz="1700" dirty="0"/>
          </a:p>
          <a:p>
            <a:pPr marL="82296" lvl="0" indent="0" algn="just">
              <a:buNone/>
            </a:pPr>
            <a:r>
              <a:rPr lang="ar-IQ" sz="1700" b="1" dirty="0"/>
              <a:t>نباتات البيئة المائية :</a:t>
            </a:r>
            <a:endParaRPr lang="en-US" sz="1700" dirty="0"/>
          </a:p>
          <a:p>
            <a:pPr marL="82296" indent="0" algn="just">
              <a:buNone/>
            </a:pPr>
            <a:r>
              <a:rPr lang="ar-SA" sz="1700" dirty="0"/>
              <a:t>هي نباتات تنمو في الماء أو قريبة منه أو في أماكن مبللة </a:t>
            </a:r>
            <a:r>
              <a:rPr lang="ar-IQ" sz="1700" dirty="0"/>
              <a:t>وتعيش في بيئة مائية عذبة أو مالحة </a:t>
            </a:r>
            <a:r>
              <a:rPr lang="ar-SA" sz="1700" dirty="0"/>
              <a:t>وتمتاز بأنها تحتوي في سيقانها وجذورها على مسافات هوائية متصلة وبهذا يصل الهواء الممتص من الأوراق أو السيقان إلى الخلايا الحية في الجذور أو الأجزاء المغمورة في الماء بكمية كافية وتقع ضمنها نباتات الاهوار والمستنقعات والزنابق المائية. </a:t>
            </a:r>
            <a:endParaRPr lang="en-US" sz="1700" dirty="0"/>
          </a:p>
          <a:p>
            <a:pPr marL="82296" lvl="0" indent="0" algn="just">
              <a:buNone/>
            </a:pPr>
            <a:r>
              <a:rPr lang="ar-IQ" sz="1700" b="1" dirty="0"/>
              <a:t>نباتات البيئة متوسطة الرطوبة: </a:t>
            </a:r>
            <a:endParaRPr lang="en-US" sz="1700" dirty="0"/>
          </a:p>
          <a:p>
            <a:pPr marL="82296" indent="0" algn="just">
              <a:buNone/>
            </a:pPr>
            <a:r>
              <a:rPr lang="ar-IQ" sz="1700" dirty="0"/>
              <a:t>وهى نباتات تعيش في تربة عادية يوجد بها كمية مناسبة من الماء و</a:t>
            </a:r>
            <a:r>
              <a:rPr lang="ar-SA" sz="1700" dirty="0"/>
              <a:t>تنمو في جهات تتصف بأمطار وافره مع تربة عميقة جيدة الصرف تحتفظ بالمياه وتساعد على نمو نباتات كثيفة منتشرة في جميع انحاء المنطقة </a:t>
            </a:r>
            <a:r>
              <a:rPr lang="ar-IQ" sz="1700" dirty="0"/>
              <a:t>مثل نبات القطن ،  الكتان ، القمح ، الشعير، الذرة .</a:t>
            </a:r>
            <a:endParaRPr lang="en-US" sz="1700" dirty="0"/>
          </a:p>
          <a:p>
            <a:pPr marL="82296" indent="0" algn="just">
              <a:buNone/>
            </a:pPr>
            <a:r>
              <a:rPr lang="ar-SY" sz="1700" b="1" dirty="0"/>
              <a:t> </a:t>
            </a:r>
            <a:endParaRPr lang="en-US" sz="1700" dirty="0"/>
          </a:p>
          <a:p>
            <a:pPr marL="82296" indent="0" algn="just">
              <a:buNone/>
            </a:pPr>
            <a:r>
              <a:rPr lang="ar-IQ" sz="1700" b="1" dirty="0"/>
              <a:t>ج) نباتات البيئة الصحراوية :</a:t>
            </a:r>
            <a:endParaRPr lang="en-US" sz="1700" dirty="0"/>
          </a:p>
          <a:p>
            <a:pPr marL="82296" indent="0" algn="just">
              <a:buNone/>
            </a:pPr>
            <a:r>
              <a:rPr lang="ar-SA" sz="1700" dirty="0"/>
              <a:t>وهي النباتات التي تكيفت للبيئة الجافة ،حيث تكون رطوبة التربة واطئه لذلك فقد أصبحت أوراقها صمغيه اوشمعيه لتقلل من كمية المياه المفقودة بعملية النتح أو أن تكون أوراقها وسيقانها محتوية على عصارة مائية تخزنها في موسم سقوط المطر </a:t>
            </a:r>
            <a:r>
              <a:rPr lang="ar-SY" sz="1700" dirty="0"/>
              <a:t>ف</a:t>
            </a:r>
            <a:r>
              <a:rPr lang="ar-SA" sz="1700" dirty="0"/>
              <a:t>ثغورها موجودة على السطح السفلي للورقة وفي منطقة الظل لتقلل من كمية المياه المفقودة . وقد تكون جذورها طويلة متوغلة عميقا في التربة السفلى أو تنتشر على مساحه كبيرة لتحصل على اكبر كمية من المياه. إذ إن معظم نباتات هذه المجموعة قد حورت أوراقها إلى أشواك أبرية والى أوراق أثرية مغطاة بطبقة شمعية تقلل من عمليات النتح والتبخر وقلة الثغور على السطح يساعد على تقليل فقد الماء أيضا.</a:t>
            </a:r>
            <a:endParaRPr lang="en-US" sz="1700" dirty="0"/>
          </a:p>
          <a:p>
            <a:pPr marL="82296" indent="0" algn="just">
              <a:buNone/>
            </a:pPr>
            <a:r>
              <a:rPr lang="ar-SA" sz="1700" b="1" dirty="0"/>
              <a:t>د) النباتات المتغيرة:</a:t>
            </a:r>
            <a:endParaRPr lang="en-US" sz="1700" dirty="0"/>
          </a:p>
          <a:p>
            <a:pPr marL="82296" indent="0" algn="just">
              <a:buNone/>
            </a:pPr>
            <a:r>
              <a:rPr lang="ar-SA" sz="1700" dirty="0"/>
              <a:t>وهي التي تتغير من فصل لأخر كنباتات الجهات الموسمية التي يتصف مناخها بفصل جاف فتنفض النباتات أوراقها خلاله وتتوقف عن النمو لتعاود في فصل سقوط الأمطار نموها من جديد</a:t>
            </a:r>
            <a:r>
              <a:rPr lang="ar-SA" sz="1700" b="1" dirty="0"/>
              <a:t>.</a:t>
            </a:r>
            <a:endParaRPr lang="en-US" sz="1700" dirty="0"/>
          </a:p>
          <a:p>
            <a:pPr>
              <a:buNone/>
            </a:pPr>
            <a:r>
              <a:rPr lang="ar-EG" sz="1800" dirty="0" smtClean="0"/>
              <a:t> </a:t>
            </a:r>
            <a:endParaRPr lang="en-US" sz="18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248399"/>
          </a:xfrm>
        </p:spPr>
        <p:txBody>
          <a:bodyPr>
            <a:normAutofit/>
          </a:bodyPr>
          <a:lstStyle/>
          <a:p>
            <a:pPr marL="82296" lvl="0" indent="0" algn="just">
              <a:buNone/>
            </a:pPr>
            <a:r>
              <a:rPr lang="ar-SY" sz="1800" b="1" dirty="0" smtClean="0"/>
              <a:t>تأثير </a:t>
            </a:r>
            <a:r>
              <a:rPr lang="ar-SY" sz="1800" b="1" dirty="0"/>
              <a:t>الأمطار في انتشار النباتات : </a:t>
            </a:r>
            <a:endParaRPr lang="en-US" sz="1800" dirty="0"/>
          </a:p>
          <a:p>
            <a:pPr marL="82296" indent="0" algn="just">
              <a:buNone/>
            </a:pPr>
            <a:r>
              <a:rPr lang="ar-SA" sz="1800" dirty="0"/>
              <a:t>تعتبر كمية وتوزيع الأمطار السنوية من أهم العوامل المحدد لنوع وكثافة وإنتاجية الغطاء النباتي في أي مكان. يزداد إنتاج الغطاء النباتي بزيادة معدل الأمطار السنوية حتى بلوغ 500 ملليمتر ليبدأ بعد ذلك تأثير صفات التربة بالظهور بشكل أكبر ، يتأثر توزيع وكمية الأمطار بالتضاريس والبعد عن المحيطات فمثلا نجد أن المناطق الساحلية تتلقى كميات من الأمطار أكثر من المناطق الداخلية.</a:t>
            </a:r>
            <a:endParaRPr lang="en-US" sz="1800" b="1" i="1" dirty="0"/>
          </a:p>
          <a:p>
            <a:pPr algn="just"/>
            <a:r>
              <a:rPr lang="ar-SA" sz="1800" b="1" dirty="0"/>
              <a:t>تصنيف النباتات الطبيعي على سطح الأرض حسب الأمطار كالتالي</a:t>
            </a:r>
            <a:r>
              <a:rPr lang="en-US" sz="1800" b="1" dirty="0"/>
              <a:t>:</a:t>
            </a:r>
            <a:endParaRPr lang="en-US" sz="1800" dirty="0"/>
          </a:p>
          <a:p>
            <a:pPr marL="82296" indent="0" algn="just">
              <a:buNone/>
            </a:pPr>
            <a:r>
              <a:rPr lang="ar-SA" sz="1800" b="1" dirty="0"/>
              <a:t>1- غابات: </a:t>
            </a:r>
            <a:r>
              <a:rPr lang="ar-SA" sz="1800" dirty="0"/>
              <a:t>وهي التي تكون أشجارها غالبًا مستقيمة الجذوع ومرتفعة ومتقاربة جدًّا بحيث تتشابك أجراؤها العليا</a:t>
            </a:r>
            <a:r>
              <a:rPr lang="en-US" sz="1800" dirty="0"/>
              <a:t>.</a:t>
            </a:r>
          </a:p>
          <a:p>
            <a:pPr marL="82296" indent="0" algn="just">
              <a:buNone/>
            </a:pPr>
            <a:r>
              <a:rPr lang="ar-SA" sz="1800" b="1" dirty="0"/>
              <a:t>أ-  الغابات الاستوائية:</a:t>
            </a:r>
            <a:r>
              <a:rPr lang="ar-SA" sz="1800" dirty="0"/>
              <a:t> توجد حيث تهطل الأمطار حول العالم.</a:t>
            </a:r>
            <a:endParaRPr lang="en-US" sz="1800" dirty="0"/>
          </a:p>
          <a:p>
            <a:pPr marL="82296" indent="0" algn="just">
              <a:buNone/>
            </a:pPr>
            <a:r>
              <a:rPr lang="ar-SA" sz="1800" b="1" dirty="0"/>
              <a:t>ب- غابات المنطقة المعتدلة الدافئة:</a:t>
            </a:r>
            <a:endParaRPr lang="en-US" sz="1800" dirty="0"/>
          </a:p>
          <a:p>
            <a:pPr marL="82296" indent="0" algn="just">
              <a:buNone/>
            </a:pPr>
            <a:r>
              <a:rPr lang="ar-SA" sz="1800" dirty="0"/>
              <a:t>وهي المنطقة التي لا ينخفض المتوسط الشهري لدرجة الحرارة فيها عن 6 ْم في أي شهر من الشهور وأهم أنواع الغابات التي تنمو بها هي</a:t>
            </a:r>
            <a:r>
              <a:rPr lang="en-US" sz="1800" dirty="0"/>
              <a:t>:</a:t>
            </a:r>
          </a:p>
          <a:p>
            <a:pPr marL="82296" lvl="0" indent="0" algn="just">
              <a:buNone/>
            </a:pPr>
            <a:r>
              <a:rPr lang="en-US" sz="1800" dirty="0"/>
              <a:t> </a:t>
            </a:r>
            <a:r>
              <a:rPr lang="ar-SA" sz="1800" dirty="0"/>
              <a:t>غابات البحر المتوسط</a:t>
            </a:r>
            <a:r>
              <a:rPr lang="en-US" sz="1800" dirty="0"/>
              <a:t>.</a:t>
            </a:r>
          </a:p>
          <a:p>
            <a:pPr marL="82296" lvl="0" indent="0" algn="just">
              <a:buNone/>
            </a:pPr>
            <a:r>
              <a:rPr lang="ar-SY" sz="1800" dirty="0"/>
              <a:t> ال</a:t>
            </a:r>
            <a:r>
              <a:rPr lang="ar-SA" sz="1800" dirty="0"/>
              <a:t>غابات الرطبة الدافئة في شرق القارات "غابات الصين</a:t>
            </a:r>
            <a:r>
              <a:rPr lang="en-US" sz="1800" dirty="0"/>
              <a:t>".</a:t>
            </a:r>
          </a:p>
          <a:p>
            <a:pPr marL="82296" indent="0" algn="just">
              <a:buNone/>
            </a:pPr>
            <a:r>
              <a:rPr lang="ar-SA" sz="1800" b="1" dirty="0"/>
              <a:t> </a:t>
            </a:r>
            <a:endParaRPr lang="en-US" sz="1800" dirty="0"/>
          </a:p>
          <a:p>
            <a:pPr marL="82296" indent="0" algn="just">
              <a:buNone/>
            </a:pPr>
            <a:r>
              <a:rPr lang="ar-SA" sz="1800" b="1" dirty="0"/>
              <a:t>ج- غابات المنطقة المعتدلة الباردة :</a:t>
            </a:r>
            <a:endParaRPr lang="en-US" sz="1800" dirty="0"/>
          </a:p>
          <a:p>
            <a:pPr marL="82296" indent="0">
              <a:buNone/>
            </a:pPr>
            <a:r>
              <a:rPr lang="ar-SA" sz="1800" dirty="0"/>
              <a:t>وهي المنطقة التي يوجد بها فصل شديد البرودة، وينخفض في أثنائه المتوسط الشهري لدرجة الحرارة عن 6 ْم ويوجد بها نوعين من الغابات هما</a:t>
            </a:r>
            <a:r>
              <a:rPr lang="en-US" sz="1800" dirty="0"/>
              <a:t>:</a:t>
            </a:r>
            <a:br>
              <a:rPr lang="en-US" sz="1800" dirty="0"/>
            </a:br>
            <a:r>
              <a:rPr lang="ar-SA" sz="1800" dirty="0"/>
              <a:t>1-  الغابات النفضية</a:t>
            </a:r>
            <a:r>
              <a:rPr lang="en-US" sz="1800" dirty="0"/>
              <a:t> </a:t>
            </a:r>
            <a:br>
              <a:rPr lang="en-US" sz="1800" dirty="0"/>
            </a:br>
            <a:r>
              <a:rPr lang="ar-SA" sz="1800" dirty="0"/>
              <a:t>2- الغابات الصنوبرية </a:t>
            </a:r>
            <a:endParaRPr lang="en-US" sz="1800" dirty="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248399"/>
          </a:xfrm>
        </p:spPr>
        <p:txBody>
          <a:bodyPr>
            <a:normAutofit/>
          </a:bodyPr>
          <a:lstStyle/>
          <a:p>
            <a:pPr algn="just"/>
            <a:r>
              <a:rPr lang="ar-SA" sz="2800" dirty="0"/>
              <a:t>2</a:t>
            </a:r>
            <a:r>
              <a:rPr lang="ar-SA" sz="2800" b="1" dirty="0"/>
              <a:t>- حشائش:</a:t>
            </a:r>
            <a:r>
              <a:rPr lang="ar-SA" sz="2800" dirty="0"/>
              <a:t> توجد حيث يقل هطول الأمطار طول العام. نمو هذه الغابات في الأقاليم المدارية التي يوجد بها فصل جاف طويل، وهي تتكون في جملتها من أشجار صغيرة متناثرة جميعها نفضية، وتتغطى الأرض فيما بينها بالحشائش، وتجف الغابة تمامًا في فصل الجفاف حيث تسقط الأشجار أوراقها وتموت الحشائش، ولكنها لا تلبث أن تخضر عندما يبدأ فصل النمو الذي يتفق مع موسم سقوط الأمطار، وأنواع الأشجار التي تنمو في هذه الغابات محدودة، وبعضها يتميز بأوراقه الشوكية ، وقد تكون الغابة مكونة في جملتها من الأشجار الشوكية، وفي هذه الحالة يطلق عليها اسم الغابة الشوكية ومنها بعض الغابات الموجودة في شمال شرق البرازيل .</a:t>
            </a:r>
            <a:endParaRPr lang="en-US" sz="2800" dirty="0"/>
          </a:p>
          <a:p>
            <a:pPr algn="just"/>
            <a:r>
              <a:rPr lang="ar-SA" sz="2800" dirty="0"/>
              <a:t>3</a:t>
            </a:r>
            <a:r>
              <a:rPr lang="ar-SA" sz="2800" b="1" dirty="0"/>
              <a:t>- نباتات صحراوية:</a:t>
            </a:r>
            <a:endParaRPr lang="en-US" sz="2800" dirty="0"/>
          </a:p>
          <a:p>
            <a:pPr algn="just"/>
            <a:r>
              <a:rPr lang="ar-SA" sz="2800" dirty="0"/>
              <a:t>أ- توجد حيث يقل هطول الأمطار الفصلية (صحراوية حارة).</a:t>
            </a:r>
            <a:endParaRPr lang="en-US" sz="2800" dirty="0"/>
          </a:p>
          <a:p>
            <a:pPr algn="just"/>
            <a:r>
              <a:rPr lang="ar-SA" sz="2800" dirty="0"/>
              <a:t>ب- توجد حيث يندر هطول الأمطار في</a:t>
            </a:r>
            <a:r>
              <a:rPr lang="ar-SA" sz="2800" b="1" dirty="0"/>
              <a:t> </a:t>
            </a:r>
            <a:r>
              <a:rPr lang="ar-SA" sz="2800" dirty="0"/>
              <a:t>المناطق القطبية</a:t>
            </a:r>
            <a:endParaRPr lang="en-US" sz="2800" dirty="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1"/>
            <a:ext cx="8305800" cy="6553200"/>
          </a:xfrm>
        </p:spPr>
        <p:txBody>
          <a:bodyPr>
            <a:normAutofit/>
          </a:bodyPr>
          <a:lstStyle/>
          <a:p>
            <a:r>
              <a:rPr lang="ar-SA" sz="2400" b="1" dirty="0"/>
              <a:t>-</a:t>
            </a:r>
            <a:r>
              <a:rPr lang="ar-SY" sz="2400" b="1" dirty="0"/>
              <a:t>المحاضرة التاسعة(الرياح، أنواعها، الكتل الهوائية والجبهات، تأثير الرياح على النبات) </a:t>
            </a:r>
            <a:endParaRPr lang="en-US" sz="2400" dirty="0"/>
          </a:p>
          <a:p>
            <a:pPr marL="82296" indent="0" algn="just">
              <a:buNone/>
            </a:pPr>
            <a:r>
              <a:rPr lang="ar-SY" sz="1800" b="1" dirty="0"/>
              <a:t>الرياح: </a:t>
            </a:r>
            <a:r>
              <a:rPr lang="en-US" sz="1800" b="1" dirty="0"/>
              <a:t>Winds</a:t>
            </a:r>
            <a:endParaRPr lang="en-US" sz="1800" dirty="0"/>
          </a:p>
          <a:p>
            <a:pPr marL="82296" indent="0" algn="just">
              <a:buNone/>
            </a:pPr>
            <a:r>
              <a:rPr lang="ar-SA" sz="1800" dirty="0"/>
              <a:t>وهي تيارات هوائية تتحرك مندفعة من جهة إلى أخرى فوق سطح الكرة الأرضية، لوجود مناطق ذات ضغط مرتفع بجواري مناطق ذات ضغط منخفض</a:t>
            </a:r>
            <a:r>
              <a:rPr lang="ar-IQ" sz="1800" b="1" dirty="0"/>
              <a:t>، </a:t>
            </a:r>
            <a:r>
              <a:rPr lang="ar-SA" sz="1800" dirty="0"/>
              <a:t>فالهواء الموجود فوق مناطق الضغط المرتفع يكون ثقيل الوزن بينما الهواء الموجود فوق مناطق الضغط المنخفض يكون خفيف الوزن. لذلك يتحرك الهواء الثقيل الوزن من منطقة الضغط المرتفع نحو منطقة الضغط المنخفض ليملأها حتى يتساوى الضغط في المنطقتين.                                                                   </a:t>
            </a:r>
            <a:endParaRPr lang="en-US" sz="1800" b="1" dirty="0"/>
          </a:p>
          <a:p>
            <a:pPr marL="82296" indent="0" algn="just">
              <a:buNone/>
            </a:pPr>
            <a:r>
              <a:rPr lang="ar-SA" sz="1800" dirty="0"/>
              <a:t>ويمكن قياس سرعة الرياح بواسطة جهاز الانيمومتر ، كما يمكن معرفة اتجاه هبوب الرياح بواسطة دوارة الرياح وتسمى الرياح باسم الجهة التي تأتي منها.</a:t>
            </a:r>
            <a:endParaRPr lang="en-US" sz="1800" b="1" dirty="0"/>
          </a:p>
          <a:p>
            <a:pPr marL="82296" indent="0" algn="just">
              <a:buNone/>
            </a:pPr>
            <a:endParaRPr lang="en-US" sz="1800" b="1" dirty="0"/>
          </a:p>
          <a:p>
            <a:pPr algn="just"/>
            <a:r>
              <a:rPr lang="ar-SA" sz="1800" b="1" dirty="0"/>
              <a:t>أنواع الرياح:                                                                  </a:t>
            </a:r>
            <a:endParaRPr lang="en-US" sz="1800" b="1" dirty="0"/>
          </a:p>
          <a:p>
            <a:pPr marL="82296" indent="0">
              <a:buNone/>
            </a:pPr>
            <a:r>
              <a:rPr lang="ar-SA" sz="1800" dirty="0"/>
              <a:t>أ</a:t>
            </a:r>
            <a:r>
              <a:rPr lang="ar-SA" sz="1800" b="1" dirty="0"/>
              <a:t>- الرياح الدائمة:</a:t>
            </a:r>
            <a:r>
              <a:rPr lang="ar-SA" sz="1800" dirty="0"/>
              <a:t>                                               </a:t>
            </a:r>
            <a:r>
              <a:rPr lang="en-US" sz="1800" dirty="0"/>
              <a:t/>
            </a:r>
            <a:br>
              <a:rPr lang="en-US" sz="1800" dirty="0"/>
            </a:br>
            <a:r>
              <a:rPr lang="ar-SA" sz="1800" dirty="0"/>
              <a:t>وهي رياح تهب باستمرار وانتظام طوال السنة وتنحصر في طبقات الجو السفلى وتسمى عادة بأسماء الجهات الأصلية أو الفرعية والتي تهب منها وتشمل:                     </a:t>
            </a:r>
            <a:endParaRPr lang="en-US" sz="1800" b="1" dirty="0"/>
          </a:p>
          <a:p>
            <a:pPr marL="82296" indent="0" algn="just">
              <a:buNone/>
            </a:pPr>
            <a:r>
              <a:rPr lang="ar-SY" sz="1800" b="1" dirty="0"/>
              <a:t>1- الرياح التجارية : </a:t>
            </a:r>
            <a:r>
              <a:rPr lang="ar-SY" sz="1800" dirty="0"/>
              <a:t>تمتاز بأنها جافة وغير ممطرة لأنها تأتي من جهات دافئة إلى جهات حارة.                                                                                     </a:t>
            </a:r>
            <a:endParaRPr lang="en-US" sz="1800" b="1" dirty="0"/>
          </a:p>
          <a:p>
            <a:pPr marL="82296" indent="0" algn="just">
              <a:buNone/>
            </a:pPr>
            <a:r>
              <a:rPr lang="ar-SY" sz="1800" dirty="0"/>
              <a:t>2</a:t>
            </a:r>
            <a:r>
              <a:rPr lang="ar-SY" sz="1800" b="1" dirty="0"/>
              <a:t>- الرياح العكسية: </a:t>
            </a:r>
            <a:r>
              <a:rPr lang="ar-SY" sz="1800" dirty="0"/>
              <a:t>تمتاز بأنها ممطرة لأنها تأتي من جهات دافئة إلى جهات باردة نوعاً وكثيراً ما تصحب معها هذه الرياح الأعاصير وهي عواصف شديدة الهبوب كثيرة الرعد والبرق مع تقلبات يضطرب معها الجو كثيراً.                                                            </a:t>
            </a:r>
            <a:endParaRPr lang="en-US" sz="1800" b="1" dirty="0"/>
          </a:p>
          <a:p>
            <a:pPr marL="82296" indent="0" algn="just">
              <a:buNone/>
            </a:pPr>
            <a:r>
              <a:rPr lang="ar-SY" sz="1800" b="1" dirty="0"/>
              <a:t>3- الرياح القطبية: </a:t>
            </a:r>
            <a:r>
              <a:rPr lang="ar-SY" sz="1800" dirty="0"/>
              <a:t>تهب من القطب الشمالي نحو الدائرة القطبية الشمالية ، كما تهب من القطب الجنوبي باتجاه الدائرة القطبية الجنوبية وتمتاز بأنها رياح باردة جافة.                </a:t>
            </a:r>
            <a:endParaRPr lang="en-US" sz="1800" b="1" dirty="0"/>
          </a:p>
          <a:p>
            <a:pPr marL="82296" indent="0" algn="just">
              <a:buNone/>
            </a:pPr>
            <a:r>
              <a:rPr lang="ar-IQ" sz="1800" b="1" dirty="0"/>
              <a:t>ب- رياح غير دائمة:</a:t>
            </a:r>
            <a:r>
              <a:rPr lang="ar-IQ" sz="1800" dirty="0"/>
              <a:t> هناك رياح غير دائمة مثل الرياح الموسمية، الرياح المحلية ، نسيم البر ونسيم البحر.</a:t>
            </a:r>
            <a:endParaRPr lang="en-US" sz="1800" b="1" dirty="0"/>
          </a:p>
          <a:p>
            <a:pPr algn="just">
              <a:buNone/>
            </a:pPr>
            <a:endParaRPr lang="en-US" sz="28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0" y="304801"/>
            <a:ext cx="9144000" cy="6248399"/>
          </a:xfrm>
        </p:spPr>
        <p:txBody>
          <a:bodyPr>
            <a:normAutofit fontScale="55000" lnSpcReduction="20000"/>
          </a:bodyPr>
          <a:lstStyle/>
          <a:p>
            <a:pPr marL="82296" indent="0">
              <a:buNone/>
            </a:pPr>
            <a:r>
              <a:rPr lang="ar-IQ" sz="2500" b="1" dirty="0" smtClean="0"/>
              <a:t>والرياح </a:t>
            </a:r>
            <a:r>
              <a:rPr lang="ar-IQ" sz="2500" b="1" dirty="0"/>
              <a:t>عامل بيئي هام يؤثر على الكائنات النباتية والحيوانية من </a:t>
            </a:r>
            <a:r>
              <a:rPr lang="ar-SY" sz="2500" b="1" dirty="0"/>
              <a:t>خلال تأثيراتها على عدد من العوامل البيئية الأخرى في النظام البيئي</a:t>
            </a:r>
            <a:r>
              <a:rPr lang="ar-IQ" sz="2500" b="1" dirty="0"/>
              <a:t> ، </a:t>
            </a:r>
            <a:r>
              <a:rPr lang="ar-SY" sz="2500" b="1" dirty="0"/>
              <a:t>أن للرياح تأثيرات مختلفة على الكائنات الحية منها ما هو مباشر ومنها غير مباشر</a:t>
            </a:r>
            <a:r>
              <a:rPr lang="ar-SY" sz="2500" dirty="0"/>
              <a:t>.                                                            </a:t>
            </a:r>
            <a:endParaRPr lang="en-US" sz="2500" b="1" dirty="0"/>
          </a:p>
          <a:p>
            <a:pPr marL="82296" indent="0">
              <a:buNone/>
            </a:pPr>
            <a:r>
              <a:rPr lang="ar-IQ" sz="2500" b="1" dirty="0"/>
              <a:t>التأثيرات المباشرة على النباتات:                                                           </a:t>
            </a:r>
            <a:endParaRPr lang="en-US" sz="2500" b="1" dirty="0"/>
          </a:p>
          <a:p>
            <a:pPr marL="82296" lvl="0" indent="0">
              <a:buNone/>
            </a:pPr>
            <a:r>
              <a:rPr lang="en-US" sz="2500" dirty="0"/>
              <a:t> </a:t>
            </a:r>
            <a:r>
              <a:rPr lang="ar-IQ" sz="2500" dirty="0"/>
              <a:t> تزيد من معدل فقدان الماء من النبات وبالتالي من التربة النامي فيها النبات.</a:t>
            </a:r>
            <a:endParaRPr lang="en-US" sz="2500" dirty="0"/>
          </a:p>
          <a:p>
            <a:pPr marL="82296" lvl="0" indent="0">
              <a:buNone/>
            </a:pPr>
            <a:r>
              <a:rPr lang="en-US" sz="2500" dirty="0"/>
              <a:t> </a:t>
            </a:r>
            <a:r>
              <a:rPr lang="ar-IQ" sz="2500" dirty="0"/>
              <a:t> يؤثر على التلقيح وانتشار البذور والثمار.</a:t>
            </a:r>
            <a:endParaRPr lang="en-US" sz="2500" dirty="0"/>
          </a:p>
          <a:p>
            <a:pPr marL="82296" indent="0">
              <a:buNone/>
            </a:pPr>
            <a:r>
              <a:rPr lang="en-US" sz="2500" dirty="0"/>
              <a:t> </a:t>
            </a:r>
            <a:r>
              <a:rPr lang="ar-IQ" sz="2500" b="1" dirty="0" smtClean="0"/>
              <a:t>التأثيرات </a:t>
            </a:r>
            <a:r>
              <a:rPr lang="ar-IQ" sz="2500" b="1" dirty="0"/>
              <a:t>غير المباشرة على النباتات</a:t>
            </a:r>
            <a:r>
              <a:rPr lang="ar-IQ" sz="2500" dirty="0"/>
              <a:t>:</a:t>
            </a:r>
            <a:endParaRPr lang="en-US" sz="2500" dirty="0"/>
          </a:p>
          <a:p>
            <a:pPr marL="82296" lvl="0" indent="0">
              <a:buNone/>
            </a:pPr>
            <a:r>
              <a:rPr lang="en-US" sz="2500" dirty="0"/>
              <a:t> </a:t>
            </a:r>
            <a:r>
              <a:rPr lang="ar-IQ" sz="2500" dirty="0"/>
              <a:t>تؤثر على الرطوبة النسبية للهواء ، حيث تنقل الهواء من مكان لأخر.</a:t>
            </a:r>
            <a:endParaRPr lang="en-US" sz="2500" dirty="0"/>
          </a:p>
          <a:p>
            <a:pPr marL="82296" lvl="0" indent="0">
              <a:buNone/>
            </a:pPr>
            <a:r>
              <a:rPr lang="en-US" sz="2500" dirty="0"/>
              <a:t> </a:t>
            </a:r>
            <a:r>
              <a:rPr lang="ar-IQ" sz="2500" dirty="0"/>
              <a:t>تغيير شدة الضوء من خلال قدرتها على تحريك الضباب والسحب .</a:t>
            </a:r>
            <a:endParaRPr lang="en-US" sz="2500" dirty="0"/>
          </a:p>
          <a:p>
            <a:pPr marL="82296" lvl="0" indent="0">
              <a:buNone/>
            </a:pPr>
            <a:r>
              <a:rPr lang="ar-IQ" sz="2500" dirty="0"/>
              <a:t>تسبب الرياح تكوين أملاح على جسم النبات بفعل حملها لرذاذ الماء من المحيطات والبحار ، عندما يتبخر الماء يتبقى أملاح على سطح جسم النبات .</a:t>
            </a:r>
            <a:endParaRPr lang="en-US" sz="2500" dirty="0"/>
          </a:p>
          <a:p>
            <a:pPr marL="82296" indent="0">
              <a:buNone/>
            </a:pPr>
            <a:r>
              <a:rPr lang="ar-SA" sz="2500" dirty="0"/>
              <a:t> </a:t>
            </a:r>
            <a:r>
              <a:rPr lang="ar-SY" sz="2500" b="1" dirty="0" smtClean="0"/>
              <a:t> </a:t>
            </a:r>
            <a:r>
              <a:rPr lang="ar-SY" sz="2500" b="1" dirty="0"/>
              <a:t>ويمكن أن تكون التأثيرات ايجابية أو سلبية.</a:t>
            </a:r>
            <a:endParaRPr lang="en-US" sz="2500" dirty="0"/>
          </a:p>
          <a:p>
            <a:pPr marL="82296" lvl="0" indent="0">
              <a:buNone/>
            </a:pPr>
            <a:r>
              <a:rPr lang="ar-SY" sz="2500" b="1" dirty="0"/>
              <a:t>التأثيرات الايجابية:</a:t>
            </a:r>
            <a:endParaRPr lang="en-US" sz="2500" dirty="0"/>
          </a:p>
          <a:p>
            <a:pPr marL="82296" lvl="0" indent="0">
              <a:buNone/>
            </a:pPr>
            <a:r>
              <a:rPr lang="ar-SY" sz="2500" dirty="0"/>
              <a:t> قد تؤدي الرياح إلى رفع درجة الحرارة على السفوح الجبلية المغطاة بالثلوج مما يساعد على توفير المياه بعد ذوبان الثلوج أي دعم نمو الحشائش ونباتات أخرى في الوديان والسهول. </a:t>
            </a:r>
            <a:endParaRPr lang="en-US" sz="2500" dirty="0"/>
          </a:p>
          <a:p>
            <a:pPr marL="82296" lvl="0" indent="0">
              <a:buNone/>
            </a:pPr>
            <a:r>
              <a:rPr lang="ar-SY" sz="2500" dirty="0"/>
              <a:t>تعمل الرياح على نقل بذور النباتات وانتشارها في مناطق مختلفة، ونقل حبوب اللقاح بين النباتات.</a:t>
            </a:r>
            <a:endParaRPr lang="en-US" sz="2500" dirty="0"/>
          </a:p>
          <a:p>
            <a:pPr marL="82296" indent="0">
              <a:buNone/>
            </a:pPr>
            <a:r>
              <a:rPr lang="ar-SY" sz="2500" dirty="0"/>
              <a:t>كما عند هبوب رياح شديدة السرعة</a:t>
            </a:r>
            <a:r>
              <a:rPr lang="ar-SY" sz="2500" b="1" dirty="0"/>
              <a:t> قد يقود إلى تأثيرات سلبيةً</a:t>
            </a:r>
            <a:r>
              <a:rPr lang="ar-SY" sz="2500" dirty="0"/>
              <a:t> في بعض مكونات النظام البيئي حيث تعمل الرياح القوية على:</a:t>
            </a:r>
            <a:endParaRPr lang="en-US" sz="2500" dirty="0"/>
          </a:p>
          <a:p>
            <a:pPr marL="82296" lvl="0" indent="0">
              <a:buNone/>
            </a:pPr>
            <a:r>
              <a:rPr lang="ar-SY" sz="2500" dirty="0"/>
              <a:t> إزالة الطبقة السطحية العليا من التربة التي تكون غنية بالعناصر الغذائية.</a:t>
            </a:r>
            <a:endParaRPr lang="en-US" sz="2500" dirty="0"/>
          </a:p>
          <a:p>
            <a:pPr marL="82296" lvl="0" indent="0">
              <a:buNone/>
            </a:pPr>
            <a:r>
              <a:rPr lang="ar-IQ" sz="2500" dirty="0"/>
              <a:t>تنغلق الثغور عادة عندما تزداد سرعة الرياح ، وبذلك يصبح النتح أدمياً .</a:t>
            </a:r>
            <a:endParaRPr lang="en-US" sz="2500" dirty="0"/>
          </a:p>
          <a:p>
            <a:pPr marL="82296" lvl="0" indent="0">
              <a:buNone/>
            </a:pPr>
            <a:r>
              <a:rPr lang="ar-IQ" sz="2500" dirty="0"/>
              <a:t>يؤدى هبوب الرياح إلى زيادة النتح عن الامتصاص ، مما يؤدى أحيانا إلى موت النبات ، خصوصاً إذا  كان الجو دافئ والنباتات طويلة الساق</a:t>
            </a:r>
            <a:r>
              <a:rPr lang="ar-SY" sz="2500" dirty="0"/>
              <a:t>.</a:t>
            </a:r>
            <a:endParaRPr lang="en-US" sz="2500" dirty="0"/>
          </a:p>
          <a:p>
            <a:pPr marL="82296" lvl="0" indent="0">
              <a:buNone/>
            </a:pPr>
            <a:r>
              <a:rPr lang="ar-IQ" sz="2500" dirty="0"/>
              <a:t>التقزم ويحدث بفعل الرياح التي تهب خلال الفترة التي تكبر فيها الخلايا وتجتاز طور البلوغ مما ينشأ عنه اختلال في التوازن المائي الداخلي ، ويرجع التقزم إلى نقص كمية المادة الجافة المنتجة ، وقد يصحبه زيادة في عدد الأفرع الجانبية .</a:t>
            </a:r>
            <a:endParaRPr lang="en-US" sz="2500" dirty="0"/>
          </a:p>
          <a:p>
            <a:pPr marL="82296" lvl="0" indent="0">
              <a:buNone/>
            </a:pPr>
            <a:r>
              <a:rPr lang="ar-SY" sz="2500" dirty="0"/>
              <a:t>قد تؤدي إلى تكسر النباتات إذا كان الخشب هش أو تؤدي إلى اقتلاعها إذا كانت ذات جذور سطحية أو نامية في بيئة صحراوية مكشوفة أو مفككة.</a:t>
            </a:r>
            <a:endParaRPr lang="en-US" sz="2500" dirty="0"/>
          </a:p>
          <a:p>
            <a:pPr marL="82296" lvl="0" indent="0">
              <a:buNone/>
            </a:pPr>
            <a:r>
              <a:rPr lang="ar-IQ" sz="2500" dirty="0"/>
              <a:t>تحدث الرياح المحملة بالرمال ثقوب أوراق النباتات نتيجة القذف لحبيبات الرمال</a:t>
            </a:r>
            <a:r>
              <a:rPr lang="ar-SY" sz="2500" dirty="0"/>
              <a:t>.</a:t>
            </a:r>
            <a:endParaRPr lang="en-US" sz="2500" dirty="0"/>
          </a:p>
          <a:p>
            <a:pPr marL="82296" indent="0">
              <a:buNone/>
            </a:pPr>
            <a:r>
              <a:rPr lang="ar-SY" sz="2500" dirty="0"/>
              <a:t> </a:t>
            </a:r>
            <a:endParaRPr lang="en-US" sz="2500" dirty="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248399"/>
          </a:xfrm>
        </p:spPr>
        <p:txBody>
          <a:bodyPr>
            <a:normAutofit lnSpcReduction="10000"/>
          </a:bodyPr>
          <a:lstStyle/>
          <a:p>
            <a:pPr marL="82296" indent="0" algn="just">
              <a:buNone/>
            </a:pPr>
            <a:r>
              <a:rPr lang="ar-IQ" sz="1800" b="1" dirty="0" smtClean="0"/>
              <a:t>ويتوقف </a:t>
            </a:r>
            <a:r>
              <a:rPr lang="ar-IQ" sz="1800" b="1" dirty="0"/>
              <a:t>اثر الرياح كعامل بيئي على</a:t>
            </a:r>
            <a:r>
              <a:rPr lang="ar-IQ" sz="1800" dirty="0"/>
              <a:t> : </a:t>
            </a:r>
            <a:endParaRPr lang="en-US" sz="1800" dirty="0"/>
          </a:p>
          <a:p>
            <a:pPr marL="82296" indent="0" algn="just">
              <a:buNone/>
            </a:pPr>
            <a:r>
              <a:rPr lang="ar-IQ" sz="1800" dirty="0"/>
              <a:t>1- العوامل الطبوغرافية   2- والبعد عن ساحل البحر     3- الارتفاع عن سطح الأرض .</a:t>
            </a:r>
            <a:endParaRPr lang="en-US" sz="1800" dirty="0"/>
          </a:p>
          <a:p>
            <a:pPr marL="82296" indent="0" algn="just">
              <a:buNone/>
            </a:pPr>
            <a:r>
              <a:rPr lang="ar-IQ" sz="1800" b="1" dirty="0"/>
              <a:t>الكتل والجبهات الهوائية:</a:t>
            </a:r>
            <a:endParaRPr lang="en-US" sz="1800" b="1" dirty="0"/>
          </a:p>
          <a:p>
            <a:pPr marL="82296" indent="0" algn="just">
              <a:buNone/>
            </a:pPr>
            <a:r>
              <a:rPr lang="ar-IQ" sz="1800" b="1" dirty="0"/>
              <a:t>الكتل:</a:t>
            </a:r>
            <a:r>
              <a:rPr lang="ar-SA" sz="1800" dirty="0"/>
              <a:t>هي حجم ضخم من الهواء الذي يغطي مساحة واسعة ويتصف بالتجانس من حيث درجة الحرارة والرطوبة وغيرها من العناصر التي تميزها عن الكتل المجاورة ، وهي الخصائص التي تكتسبها الكتلة الهوائية من منطقة المصدر . ومصادر الكتل الهوائية مناطق واسعة ومتجانسة السطح كالمسطحات المائية والصحراء الكبرى والمناطق القطبية . ويستقر الهواء فوق تلك المناطق ويكتسب خصائصها المناخية من حيث درجات الحرارة والرطوبة والضغط . وتتعرض تلك الخصائص للتغير أثناء مرور الكتل الهوائية على سطح ذو خصائص مختلفة ، فالكتلة الهوائية الجافة تصبح رطبة إذا مرت فوق سطح مائي ، وتتغير درجة حرارة الكتلة الباردة أذا مرت على سطح ادفأ.          </a:t>
            </a:r>
            <a:endParaRPr lang="en-US" sz="1800" b="1" dirty="0"/>
          </a:p>
          <a:p>
            <a:pPr marL="82296" indent="0" algn="just">
              <a:buNone/>
            </a:pPr>
            <a:r>
              <a:rPr lang="ar-SY" sz="1800" b="1" dirty="0"/>
              <a:t>الجبهات الهوائية:</a:t>
            </a:r>
            <a:endParaRPr lang="en-US" sz="1800" b="1" dirty="0"/>
          </a:p>
          <a:p>
            <a:pPr marL="82296" indent="0" algn="just">
              <a:buNone/>
            </a:pPr>
            <a:r>
              <a:rPr lang="ar-SA" sz="1800" dirty="0"/>
              <a:t>الجبهات الهوائية سطوح تفصل بين الكتل الهوائية المختلفة الخصائص . واصبح لها أهمية كبيرة في عملية التنبؤات الجوية اليومية . وتنحدر الجبهات الهوائية من طبقات الجو العليا نحو سطح الأرض كمقدمات للكتل الهوائية . والجبهات الهوائية تكون مصاحبة للمنخفضات الجوية في العروض الوسطى.                                  </a:t>
            </a:r>
            <a:endParaRPr lang="en-US" sz="1800" b="1" dirty="0"/>
          </a:p>
          <a:p>
            <a:pPr marL="82296" indent="0" algn="just">
              <a:buNone/>
            </a:pPr>
            <a:r>
              <a:rPr lang="ar-SA" sz="1800" b="1" dirty="0"/>
              <a:t> وهي عدة أنواع:</a:t>
            </a:r>
            <a:endParaRPr lang="en-US" sz="1800" b="1" dirty="0"/>
          </a:p>
          <a:p>
            <a:pPr marL="82296" indent="0" algn="just">
              <a:buNone/>
            </a:pPr>
            <a:r>
              <a:rPr lang="ar-SA" sz="1800" dirty="0"/>
              <a:t>1-</a:t>
            </a:r>
            <a:r>
              <a:rPr lang="ar-SA" sz="1800" b="1" dirty="0"/>
              <a:t> الجبهة الهوائية الباردة</a:t>
            </a:r>
            <a:r>
              <a:rPr lang="ar-SA" sz="1800" dirty="0"/>
              <a:t>. </a:t>
            </a:r>
            <a:endParaRPr lang="en-US" sz="1800" dirty="0"/>
          </a:p>
          <a:p>
            <a:pPr algn="just"/>
            <a:r>
              <a:rPr lang="ar-SA" sz="1800" dirty="0"/>
              <a:t>2- </a:t>
            </a:r>
            <a:r>
              <a:rPr lang="ar-SA" sz="1800" b="1" dirty="0"/>
              <a:t>الجبهة الهوائية الدافئة </a:t>
            </a:r>
            <a:r>
              <a:rPr lang="ar-SA" sz="1800" dirty="0"/>
              <a:t>:</a:t>
            </a:r>
            <a:r>
              <a:rPr lang="en-US" sz="1800" dirty="0"/>
              <a:t>  </a:t>
            </a:r>
          </a:p>
          <a:p>
            <a:pPr algn="just"/>
            <a:r>
              <a:rPr lang="ar-SA" sz="1800" dirty="0"/>
              <a:t>3-</a:t>
            </a:r>
            <a:r>
              <a:rPr lang="ar-SA" sz="1800" b="1" dirty="0"/>
              <a:t> الجبهة الممتلئة</a:t>
            </a:r>
            <a:r>
              <a:rPr lang="ar-SA" sz="1800" dirty="0"/>
              <a:t>:                               </a:t>
            </a:r>
            <a:endParaRPr lang="en-US" sz="1800" dirty="0"/>
          </a:p>
          <a:p>
            <a:pPr algn="just"/>
            <a:r>
              <a:rPr lang="ar-SA" sz="1800" dirty="0"/>
              <a:t> 4-</a:t>
            </a:r>
            <a:r>
              <a:rPr lang="ar-SA" sz="1800" b="1" dirty="0"/>
              <a:t> الجبهة المستقرة </a:t>
            </a:r>
            <a:r>
              <a:rPr lang="ar-SA" sz="1800" dirty="0"/>
              <a:t>:                              </a:t>
            </a:r>
            <a:endParaRPr lang="en-US" sz="1800" dirty="0"/>
          </a:p>
          <a:p>
            <a:pPr marL="82296" indent="0" algn="just">
              <a:buNone/>
            </a:pPr>
            <a:r>
              <a:rPr lang="ar-SA" sz="1800" b="1" dirty="0"/>
              <a:t> </a:t>
            </a:r>
            <a:endParaRPr lang="en-US" sz="1800" dirty="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248399"/>
          </a:xfrm>
        </p:spPr>
        <p:txBody>
          <a:bodyPr>
            <a:normAutofit fontScale="92500" lnSpcReduction="20000"/>
          </a:bodyPr>
          <a:lstStyle/>
          <a:p>
            <a:r>
              <a:rPr lang="ar-SA" sz="2800" b="1" dirty="0"/>
              <a:t>-</a:t>
            </a:r>
            <a:r>
              <a:rPr lang="ar-SY" sz="2800" b="1" dirty="0"/>
              <a:t>المحاضرة العاشرة(الضغط الجوي، العوامل التي تؤثر على الضغط الجوي، توزيع الضغط الجوي والدورة الهوائية، النطاقات الرئيسية للضغط الجوي )</a:t>
            </a:r>
            <a:endParaRPr lang="en-US" sz="2800" dirty="0"/>
          </a:p>
          <a:p>
            <a:r>
              <a:rPr lang="ar-SY" sz="1800" b="1" dirty="0"/>
              <a:t>الضغط الجوي:</a:t>
            </a:r>
            <a:r>
              <a:rPr lang="ar-SA" sz="1800" b="1" dirty="0"/>
              <a:t>ِ</a:t>
            </a:r>
            <a:r>
              <a:rPr lang="en-US" sz="1800" b="1" dirty="0"/>
              <a:t>Atmospheric Pressure</a:t>
            </a:r>
            <a:endParaRPr lang="en-US" sz="1800" dirty="0"/>
          </a:p>
          <a:p>
            <a:pPr marL="82296" indent="0" algn="just">
              <a:buNone/>
            </a:pPr>
            <a:r>
              <a:rPr lang="ar-SA" sz="1800" dirty="0"/>
              <a:t>هو وزن عمود الهواء الممتد من سطح الأرض وحتى أخر طبقات الغلاف الجوي والمؤثر على وحدة المساحات. الضغط الجوي= 1 </a:t>
            </a:r>
            <a:r>
              <a:rPr lang="en-US" sz="1800" dirty="0" err="1"/>
              <a:t>atm</a:t>
            </a:r>
            <a:r>
              <a:rPr lang="en-US" sz="1800" dirty="0"/>
              <a:t> </a:t>
            </a:r>
            <a:r>
              <a:rPr lang="ar-SY" sz="1800" dirty="0"/>
              <a:t>أو بالتقريب 1 بار.</a:t>
            </a:r>
            <a:endParaRPr lang="en-US" sz="1800" dirty="0"/>
          </a:p>
          <a:p>
            <a:pPr marL="82296" indent="0" algn="just">
              <a:buNone/>
            </a:pPr>
            <a:r>
              <a:rPr lang="ar-SY" sz="1800" b="1" dirty="0" smtClean="0"/>
              <a:t>العوامل </a:t>
            </a:r>
            <a:r>
              <a:rPr lang="ar-SY" sz="1800" b="1" dirty="0"/>
              <a:t>المؤثرة على الضغط الجوي: </a:t>
            </a:r>
            <a:endParaRPr lang="en-US" sz="1800" dirty="0"/>
          </a:p>
          <a:p>
            <a:pPr algn="just"/>
            <a:r>
              <a:rPr lang="ar-SA" sz="1800" dirty="0"/>
              <a:t>1</a:t>
            </a:r>
            <a:r>
              <a:rPr lang="ar-SA" sz="1800" b="1" dirty="0"/>
              <a:t>- درجــة الحــرارة:</a:t>
            </a:r>
            <a:r>
              <a:rPr lang="ar-SA" sz="1800" dirty="0"/>
              <a:t> كلما ارتفعت درجة الحرارة انخفض الضغط الجوي (علاقة عكسية) وذلك لأن ارتفاع درجة الحرارة يسبب تمدد الهواء وتخلخله، فيخف وزنه ويقل ضغطه أي يصبح الضغط منخفضاً، وإذا انخفضت درجة الحرارة ارتفع الضغط الجوي لأن انخفاض درجة الحرارة يسبب برودة الهواء وثقله وزيادة وزنه ويصبح الضغط مرتفعاً.              </a:t>
            </a:r>
            <a:r>
              <a:rPr lang="en-US" sz="1800" b="1" dirty="0"/>
              <a:t> </a:t>
            </a:r>
            <a:r>
              <a:rPr lang="en-US" sz="1800" dirty="0"/>
              <a:t/>
            </a:r>
            <a:br>
              <a:rPr lang="en-US" sz="1800" dirty="0"/>
            </a:br>
            <a:r>
              <a:rPr lang="en-US" sz="1800" b="1" dirty="0" smtClean="0"/>
              <a:t>-</a:t>
            </a:r>
            <a:r>
              <a:rPr lang="en-US" sz="1800" b="1" dirty="0"/>
              <a:t>2 </a:t>
            </a:r>
            <a:r>
              <a:rPr lang="ar-SA" sz="1800" b="1" dirty="0"/>
              <a:t>الارتفاع عن مستوى سطح البحر (التضاريس):</a:t>
            </a:r>
            <a:r>
              <a:rPr lang="ar-SA" sz="1800" dirty="0"/>
              <a:t> يقل الضغط الجوي كلما ارتفعنا عن سطح البحر وذلك لقصر عمود الهواء وتناقص عناصره، ويزيد الضغط الجوي بالانخفاض عن مستوى سطح البحر.                                             </a:t>
            </a:r>
            <a:r>
              <a:rPr lang="en-US" sz="1800" dirty="0"/>
              <a:t/>
            </a:r>
            <a:br>
              <a:rPr lang="en-US" sz="1800" dirty="0"/>
            </a:br>
            <a:r>
              <a:rPr lang="en-US" sz="1800" dirty="0"/>
              <a:t/>
            </a:r>
            <a:br>
              <a:rPr lang="en-US" sz="1800" dirty="0"/>
            </a:br>
            <a:r>
              <a:rPr lang="en-US" sz="2000" b="1" dirty="0"/>
              <a:t>3 </a:t>
            </a:r>
            <a:r>
              <a:rPr lang="ar-SA" sz="2000" b="1" dirty="0"/>
              <a:t>- كمية بخار الماء في الهواء:</a:t>
            </a:r>
            <a:r>
              <a:rPr lang="ar-SA" sz="2000" dirty="0"/>
              <a:t> يقل الضغط الجوي كلما زادت نسبة بخار الماء في الهواء لأن بخار الماء أخف وزناً من الهواء</a:t>
            </a:r>
            <a:r>
              <a:rPr lang="en-US" sz="2000" dirty="0"/>
              <a:t>.</a:t>
            </a:r>
          </a:p>
          <a:p>
            <a:pPr algn="just"/>
            <a:r>
              <a:rPr lang="en-US" sz="2000" dirty="0"/>
              <a:t/>
            </a:r>
            <a:br>
              <a:rPr lang="en-US" sz="2000" dirty="0"/>
            </a:br>
            <a:r>
              <a:rPr lang="en-US" sz="2000" b="1" dirty="0"/>
              <a:t>-4 </a:t>
            </a:r>
            <a:r>
              <a:rPr lang="ar-SA" sz="2000" b="1" dirty="0"/>
              <a:t>التيارات الصاعدة والهابطة:</a:t>
            </a:r>
            <a:r>
              <a:rPr lang="ar-SA" sz="2000" dirty="0"/>
              <a:t> يقل الضغط الجوي عند حدوث التيارات الهوائية الصاعدة نتيجة التقاء تيارات مختلفة في درجة الحرارة عن سطح الأرض ويزداد الضغط الجوي عند حدوث التيارات الهوائية الهابطة</a:t>
            </a:r>
            <a:r>
              <a:rPr lang="en-US" sz="2000" dirty="0"/>
              <a:t>.</a:t>
            </a:r>
          </a:p>
          <a:p>
            <a:pPr algn="just"/>
            <a:r>
              <a:rPr lang="ar-SA" sz="2000" b="1" dirty="0"/>
              <a:t>5- توزيع اليابسة والماء:</a:t>
            </a:r>
            <a:r>
              <a:rPr lang="ar-SA" sz="2000" dirty="0"/>
              <a:t> تختلف الحرارة على أسطح كل من اليابسة والماء وبالتالي يختلف بينهما الضغط الجوي فيتكون الضغط المرتفع نهاراً وصيفاً على سطح الماء والمنخفض على اليابسة ولذلك يحدث نسيم البر والبحر والرياح الموسمية على جنوب شرق آسيا</a:t>
            </a:r>
            <a:r>
              <a:rPr lang="ar-SA" sz="2000" b="1" dirty="0"/>
              <a:t>.</a:t>
            </a:r>
            <a:endParaRPr lang="en-US" sz="2000" dirty="0"/>
          </a:p>
          <a:p>
            <a:pPr marL="82296" indent="0">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ctrTitle"/>
          </p:nvPr>
        </p:nvSpPr>
        <p:spPr>
          <a:xfrm>
            <a:off x="381000" y="0"/>
            <a:ext cx="8534400" cy="6858000"/>
          </a:xfrm>
        </p:spPr>
        <p:txBody>
          <a:bodyPr>
            <a:normAutofit/>
          </a:bodyPr>
          <a:lstStyle/>
          <a:p>
            <a:pPr algn="r"/>
            <a:r>
              <a:rPr lang="ar-SY" sz="2000" b="1" dirty="0" smtClean="0">
                <a:effectLst/>
              </a:rPr>
              <a:t>1- </a:t>
            </a:r>
            <a:r>
              <a:rPr lang="ar-SY" sz="2000" b="1" dirty="0">
                <a:effectLst/>
              </a:rPr>
              <a:t>أقسام علم البيئة اعتماداً على نوع أو مجموعة أنواع من </a:t>
            </a:r>
            <a:r>
              <a:rPr lang="ar-SY" sz="2000" b="1" dirty="0" smtClean="0">
                <a:effectLst/>
              </a:rPr>
              <a:t>الأحياء:</a:t>
            </a:r>
            <a:r>
              <a:rPr lang="ar-SA" sz="2000" b="1" dirty="0" smtClean="0">
                <a:effectLst/>
              </a:rPr>
              <a:t/>
            </a:r>
            <a:br>
              <a:rPr lang="ar-SA" sz="2000" b="1" dirty="0" smtClean="0">
                <a:effectLst/>
              </a:rPr>
            </a:br>
            <a:r>
              <a:rPr lang="ar-SY" sz="2000" dirty="0" smtClean="0">
                <a:effectLst/>
              </a:rPr>
              <a:t>أ-</a:t>
            </a:r>
            <a:r>
              <a:rPr lang="ar-SY" sz="2000" b="1" dirty="0" smtClean="0">
                <a:effectLst/>
              </a:rPr>
              <a:t> </a:t>
            </a:r>
            <a:r>
              <a:rPr lang="ar-SY" sz="2000" b="1" dirty="0">
                <a:effectLst/>
              </a:rPr>
              <a:t>علم البيئة الذاتية </a:t>
            </a:r>
            <a:r>
              <a:rPr lang="en-US" sz="2000" b="1" dirty="0" err="1">
                <a:effectLst/>
              </a:rPr>
              <a:t>Aut</a:t>
            </a:r>
            <a:r>
              <a:rPr lang="en-US" sz="2000" b="1" dirty="0">
                <a:effectLst/>
              </a:rPr>
              <a:t> ecology </a:t>
            </a:r>
            <a:r>
              <a:rPr lang="ar-SY" sz="2000" dirty="0">
                <a:effectLst/>
              </a:rPr>
              <a:t>: يعني بدراسة نباتات بذاتها لمعرفة أحوال معيشتها في بيئتها الطبيعية ومدى تأثيرها بمختلف عوامل البيئة وكيفية استجابتها لها وتفاعلها معها.</a:t>
            </a:r>
            <a:r>
              <a:rPr lang="en-US" sz="2000" dirty="0">
                <a:effectLst/>
              </a:rPr>
              <a:t/>
            </a:r>
            <a:br>
              <a:rPr lang="en-US" sz="2000" dirty="0">
                <a:effectLst/>
              </a:rPr>
            </a:br>
            <a:r>
              <a:rPr lang="ar-SY" sz="2000" b="1" dirty="0">
                <a:effectLst/>
              </a:rPr>
              <a:t>ب- علم البيئة الاجتماعية </a:t>
            </a:r>
            <a:r>
              <a:rPr lang="en-US" sz="2000" b="1" dirty="0" err="1">
                <a:effectLst/>
              </a:rPr>
              <a:t>Syn</a:t>
            </a:r>
            <a:r>
              <a:rPr lang="en-US" sz="2000" b="1" dirty="0">
                <a:effectLst/>
              </a:rPr>
              <a:t> ecology</a:t>
            </a:r>
            <a:r>
              <a:rPr lang="ar-SY" sz="2000" b="1" dirty="0">
                <a:effectLst/>
              </a:rPr>
              <a:t>: </a:t>
            </a:r>
            <a:r>
              <a:rPr lang="ar-SY" sz="2000" dirty="0">
                <a:effectLst/>
              </a:rPr>
              <a:t>ويتناول دراسة المجتمعات النباتية بأقسامها المختلفة لمعرفة تركيبها ونشأتها ونموها والعوامل التي تتحكم في توزيعها.</a:t>
            </a:r>
            <a:r>
              <a:rPr lang="en-US" sz="2000" dirty="0">
                <a:effectLst/>
              </a:rPr>
              <a:t/>
            </a:r>
            <a:br>
              <a:rPr lang="en-US" sz="2000" dirty="0">
                <a:effectLst/>
              </a:rPr>
            </a:br>
            <a:r>
              <a:rPr lang="ar-SY" sz="2000" b="1" dirty="0">
                <a:effectLst/>
              </a:rPr>
              <a:t>2- أقسام علم البيئة اعتماداً على الكائن الحي نوعاً وعدداً:</a:t>
            </a:r>
            <a:r>
              <a:rPr lang="en-US" sz="2000" dirty="0">
                <a:effectLst/>
              </a:rPr>
              <a:t/>
            </a:r>
            <a:br>
              <a:rPr lang="en-US" sz="2000" dirty="0">
                <a:effectLst/>
              </a:rPr>
            </a:br>
            <a:r>
              <a:rPr lang="ar-SY" sz="2000" dirty="0">
                <a:effectLst/>
              </a:rPr>
              <a:t>أ-علم بيئة الفرد ب- علم بيئة الجماعة ج- علم بيئة المجتمع د- علم بيئة المحيط الحيوي</a:t>
            </a:r>
            <a:r>
              <a:rPr lang="en-US" sz="2000" dirty="0">
                <a:effectLst/>
              </a:rPr>
              <a:t/>
            </a:r>
            <a:br>
              <a:rPr lang="en-US" sz="2000" dirty="0">
                <a:effectLst/>
              </a:rPr>
            </a:br>
            <a:r>
              <a:rPr lang="ar-SY" sz="2000" b="1" dirty="0">
                <a:effectLst/>
              </a:rPr>
              <a:t>3- أقسام علم البيئة من خلال علاقته بالعلوم الأخرى:</a:t>
            </a:r>
            <a:r>
              <a:rPr lang="en-US" sz="2000" dirty="0">
                <a:effectLst/>
              </a:rPr>
              <a:t/>
            </a:r>
            <a:br>
              <a:rPr lang="en-US" sz="2000" dirty="0">
                <a:effectLst/>
              </a:rPr>
            </a:br>
            <a:r>
              <a:rPr lang="ar-SY" sz="2000" dirty="0">
                <a:effectLst/>
              </a:rPr>
              <a:t>أ-علم البيئة الفسيولوجي ب-علم البيئة الجغرافي ج-علم بيئة المتحجرات د-علم البيئة السلوكية ه- علم البيئة التطبيقي</a:t>
            </a:r>
            <a:r>
              <a:rPr lang="en-US" sz="2000" dirty="0">
                <a:effectLst/>
              </a:rPr>
              <a:t/>
            </a:r>
            <a:br>
              <a:rPr lang="en-US" sz="2000" dirty="0">
                <a:effectLst/>
              </a:rPr>
            </a:br>
            <a:r>
              <a:rPr lang="ar-SY" sz="2000" b="1" dirty="0">
                <a:effectLst/>
              </a:rPr>
              <a:t>4- أقسام علم البيئة من خلال الكائنات الحية في الطبيعة:</a:t>
            </a:r>
            <a:r>
              <a:rPr lang="en-US" sz="2000" dirty="0">
                <a:effectLst/>
              </a:rPr>
              <a:t/>
            </a:r>
            <a:br>
              <a:rPr lang="en-US" sz="2000" dirty="0">
                <a:effectLst/>
              </a:rPr>
            </a:br>
            <a:r>
              <a:rPr lang="ar-SY" sz="2000" dirty="0">
                <a:effectLst/>
              </a:rPr>
              <a:t>أ-علم البيئة النباتية ب- علم البيئة الحيوانية</a:t>
            </a:r>
            <a:r>
              <a:rPr lang="en-US" sz="2000" dirty="0">
                <a:effectLst/>
              </a:rPr>
              <a:t/>
            </a:r>
            <a:br>
              <a:rPr lang="en-US" sz="2000" dirty="0">
                <a:effectLst/>
              </a:rPr>
            </a:br>
            <a:r>
              <a:rPr lang="ar-SY" sz="2000" b="1" dirty="0">
                <a:effectLst/>
              </a:rPr>
              <a:t> المصطلحات المهمة في علم البيئة وهي:</a:t>
            </a:r>
            <a:r>
              <a:rPr lang="en-US" sz="2000" dirty="0">
                <a:effectLst/>
              </a:rPr>
              <a:t/>
            </a:r>
            <a:br>
              <a:rPr lang="en-US" sz="2000" dirty="0">
                <a:effectLst/>
              </a:rPr>
            </a:br>
            <a:r>
              <a:rPr lang="ar-SY" sz="2000" dirty="0">
                <a:effectLst/>
              </a:rPr>
              <a:t>1</a:t>
            </a:r>
            <a:r>
              <a:rPr lang="ar-SY" sz="2000" b="1" dirty="0">
                <a:effectLst/>
              </a:rPr>
              <a:t>-النوع </a:t>
            </a:r>
            <a:r>
              <a:rPr lang="en-US" sz="2000" b="1" dirty="0">
                <a:effectLst/>
              </a:rPr>
              <a:t>Species</a:t>
            </a:r>
            <a:r>
              <a:rPr lang="ar-SY" sz="2000" dirty="0">
                <a:effectLst/>
              </a:rPr>
              <a:t>: هو أفراد الكائن الحي التي لها القابلية على التزاوج وتكوين ذريه خصبة.</a:t>
            </a:r>
            <a:r>
              <a:rPr lang="en-US" sz="2000" dirty="0">
                <a:effectLst/>
              </a:rPr>
              <a:t/>
            </a:r>
            <a:br>
              <a:rPr lang="en-US" sz="2000" dirty="0">
                <a:effectLst/>
              </a:rPr>
            </a:br>
            <a:r>
              <a:rPr lang="ar-SY" sz="2000" b="1" dirty="0">
                <a:effectLst/>
              </a:rPr>
              <a:t>2- الموطن </a:t>
            </a:r>
            <a:r>
              <a:rPr lang="en-US" sz="2000" b="1" dirty="0">
                <a:effectLst/>
              </a:rPr>
              <a:t>Habitat</a:t>
            </a:r>
            <a:r>
              <a:rPr lang="ar-SY" sz="2000" b="1" dirty="0">
                <a:effectLst/>
              </a:rPr>
              <a:t>: </a:t>
            </a:r>
            <a:r>
              <a:rPr lang="ar-SY" sz="2000" dirty="0">
                <a:effectLst/>
              </a:rPr>
              <a:t>هو المكان الذي يعيش فيه الكائن الحي بكل ما يعنيه هذا المكان من عوامل المحيط.</a:t>
            </a:r>
            <a:r>
              <a:rPr lang="en-US" sz="2000" dirty="0">
                <a:effectLst/>
              </a:rPr>
              <a:t/>
            </a:r>
            <a:br>
              <a:rPr lang="en-US" sz="2000" dirty="0">
                <a:effectLst/>
              </a:rPr>
            </a:br>
            <a:r>
              <a:rPr lang="ar-SY" sz="2000" b="1" dirty="0">
                <a:effectLst/>
              </a:rPr>
              <a:t>3- البيئة أو المحيط الذي يعيش فيه الكائن الحي </a:t>
            </a:r>
            <a:r>
              <a:rPr lang="en-US" sz="2000" b="1" dirty="0">
                <a:effectLst/>
              </a:rPr>
              <a:t>Environment</a:t>
            </a:r>
            <a:r>
              <a:rPr lang="ar-SY" sz="2000" b="1" dirty="0">
                <a:effectLst/>
              </a:rPr>
              <a:t>:</a:t>
            </a:r>
            <a:r>
              <a:rPr lang="ar-SY" sz="2000" dirty="0">
                <a:effectLst/>
              </a:rPr>
              <a:t> هو ظروف المكان الذي يعيش فيه الكائن الحي . وهذا المحيط ينقسم إلى قسمين : محيط حي و المحيط غير الحي.</a:t>
            </a:r>
            <a:r>
              <a:rPr lang="en-US" sz="2000" dirty="0">
                <a:effectLst/>
              </a:rPr>
              <a:t/>
            </a:r>
            <a:br>
              <a:rPr lang="en-US" sz="2000" dirty="0">
                <a:effectLst/>
              </a:rPr>
            </a:br>
            <a:r>
              <a:rPr lang="ar-SY" sz="2000" b="1" dirty="0">
                <a:effectLst/>
              </a:rPr>
              <a:t>4- الجماعة </a:t>
            </a:r>
            <a:r>
              <a:rPr lang="en-US" sz="2000" b="1" dirty="0">
                <a:effectLst/>
              </a:rPr>
              <a:t>Population</a:t>
            </a:r>
            <a:r>
              <a:rPr lang="ar-SY" sz="2000" dirty="0">
                <a:effectLst/>
              </a:rPr>
              <a:t>: هو أفراد النوع الواحد الذي يعيش في مكان معين.</a:t>
            </a:r>
            <a:r>
              <a:rPr lang="en-US" sz="2000" dirty="0">
                <a:effectLst/>
              </a:rPr>
              <a:t/>
            </a:r>
            <a:br>
              <a:rPr lang="en-US" sz="2000" dirty="0">
                <a:effectLst/>
              </a:rPr>
            </a:br>
            <a:r>
              <a:rPr lang="ar-SY" sz="2000" b="1" dirty="0">
                <a:effectLst/>
              </a:rPr>
              <a:t>5- المجتمع </a:t>
            </a:r>
            <a:r>
              <a:rPr lang="en-US" sz="2000" b="1" dirty="0">
                <a:effectLst/>
              </a:rPr>
              <a:t>Community </a:t>
            </a:r>
            <a:r>
              <a:rPr lang="ar-SY" sz="2000" b="1" dirty="0">
                <a:effectLst/>
              </a:rPr>
              <a:t>: </a:t>
            </a:r>
            <a:r>
              <a:rPr lang="ar-SA" sz="2000" dirty="0">
                <a:effectLst/>
              </a:rPr>
              <a:t>هو أفراد عدة أنواع تعيش مع بعضها في مكان معين</a:t>
            </a:r>
            <a:r>
              <a:rPr lang="ar-SA" sz="2000" b="1" dirty="0">
                <a:effectLst/>
              </a:rPr>
              <a:t>.</a:t>
            </a:r>
            <a:r>
              <a:rPr lang="en-US" sz="2000" dirty="0">
                <a:effectLst/>
              </a:rPr>
              <a:t/>
            </a:r>
            <a:br>
              <a:rPr lang="en-US" sz="2000" dirty="0">
                <a:effectLst/>
              </a:rPr>
            </a:br>
            <a:r>
              <a:rPr lang="ar-SA" sz="2000" b="1" dirty="0">
                <a:effectLst/>
              </a:rPr>
              <a:t>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248399"/>
          </a:xfrm>
        </p:spPr>
        <p:txBody>
          <a:bodyPr>
            <a:normAutofit lnSpcReduction="10000"/>
          </a:bodyPr>
          <a:lstStyle/>
          <a:p>
            <a:pPr algn="just"/>
            <a:r>
              <a:rPr lang="ar-SA" sz="2000" b="1" dirty="0"/>
              <a:t>النطاقات الرئيسية للضغط الجوي:</a:t>
            </a:r>
            <a:endParaRPr lang="en-US" sz="2000" dirty="0"/>
          </a:p>
          <a:p>
            <a:pPr algn="just"/>
            <a:r>
              <a:rPr lang="ar-SA" sz="2000" b="1" dirty="0"/>
              <a:t>1- نطاق الضغط المنخفض الاستوائي :</a:t>
            </a:r>
            <a:endParaRPr lang="en-US" sz="2000" dirty="0"/>
          </a:p>
          <a:p>
            <a:pPr algn="just"/>
            <a:r>
              <a:rPr lang="ar-SY" sz="2000" dirty="0"/>
              <a:t>ويتركز هذا النطاق بين دائرتي عرض 5 درجة شمالاً، و 5 درجة جنوباً، نتيجة ارتفاع درجة الحرارة طوال السنة، ويتزحزح هذا النطاق شمالاً وجنوباً مع حركة الشمس الظاهرية صيفاً وشتاءً.</a:t>
            </a:r>
            <a:endParaRPr lang="en-US" sz="2000" dirty="0"/>
          </a:p>
          <a:p>
            <a:pPr algn="just"/>
            <a:r>
              <a:rPr lang="ar-SY" sz="2000" dirty="0"/>
              <a:t> </a:t>
            </a:r>
            <a:endParaRPr lang="en-US" sz="2000" dirty="0"/>
          </a:p>
          <a:p>
            <a:pPr algn="just"/>
            <a:r>
              <a:rPr lang="ar-SA" sz="2000" b="1" dirty="0"/>
              <a:t>2- نطاقا الضغط المرتفع المدارين :</a:t>
            </a:r>
            <a:endParaRPr lang="en-US" sz="2000" dirty="0"/>
          </a:p>
          <a:p>
            <a:pPr algn="just"/>
            <a:r>
              <a:rPr lang="ar-SY" sz="2000" dirty="0"/>
              <a:t>يمتد هذان النطاقان بين دائرتي عرض 25 ، 35 درجة شمالاً وجنوباً، ويرجع وجود هذين النطاقين إلى هبوط الهواء ( الذي تصاعد بفعل حرارة الشمس حول خط الاستواء)، بفعل البرودة التي تعرض لها طبقة التربوسفير. وتتجه الرياح التجارية من هذين النطاقين نحو مناطق الضغط المنخفض المجاورة.</a:t>
            </a:r>
            <a:endParaRPr lang="en-US" sz="2000" dirty="0"/>
          </a:p>
          <a:p>
            <a:pPr algn="just"/>
            <a:r>
              <a:rPr lang="ar-SA" sz="2000" b="1" dirty="0"/>
              <a:t>3- نطاقا الضغط المنخفض قرب الدائرتين القطبيتين :</a:t>
            </a:r>
            <a:endParaRPr lang="en-US" sz="2000" dirty="0"/>
          </a:p>
          <a:p>
            <a:pPr algn="just"/>
            <a:r>
              <a:rPr lang="ar-SA" sz="2000" dirty="0"/>
              <a:t>وينحصران بين دائرتي عرض 45، 60 درجة شمالاً وجنوبا. ويتكون هذان النطاقان بالقرب من الدائرتين القطبيتين الشمالية والجنوبية بسبب وجود تيارات هوائية صاعدة وتتجه إلى هذين النطاقين الرياح القطبية الباردة التي تهب من المناطق القطبية والرياح العكسية من نطاقي الضغط المرتفع .</a:t>
            </a:r>
            <a:endParaRPr lang="en-US" sz="2000" dirty="0"/>
          </a:p>
          <a:p>
            <a:pPr algn="just"/>
            <a:r>
              <a:rPr lang="ar-SA" sz="2000" b="1" dirty="0"/>
              <a:t>4- نطاقا الضغط المرتفع القطبي :</a:t>
            </a:r>
            <a:endParaRPr lang="en-US" sz="2000" dirty="0"/>
          </a:p>
          <a:p>
            <a:pPr algn="just"/>
            <a:r>
              <a:rPr lang="ar-SY" sz="2000" dirty="0"/>
              <a:t>يتكون عند القطبين نطاقان من الضغط الجوي المرتفع تبعاً لهبوط الهواء لشده برودته، وتتجه من هذين النطاقين الرياح القطبية نحو الضغط المنخفض شبه القطبي.</a:t>
            </a:r>
            <a:endParaRPr lang="en-US" sz="2000" dirty="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down)">
                                      <p:cBhvr>
                                        <p:cTn id="31" dur="500"/>
                                        <p:tgtEl>
                                          <p:spTgt spid="3">
                                            <p:txEl>
                                              <p:pRg st="8" end="8"/>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wipe(down)">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248399"/>
          </a:xfrm>
        </p:spPr>
        <p:txBody>
          <a:bodyPr>
            <a:normAutofit/>
          </a:bodyPr>
          <a:lstStyle/>
          <a:p>
            <a:r>
              <a:rPr lang="ar-SY" sz="1600" dirty="0"/>
              <a:t> </a:t>
            </a:r>
            <a:endParaRPr lang="en-US" sz="1600" dirty="0"/>
          </a:p>
          <a:p>
            <a:pPr lvl="0" algn="just"/>
            <a:r>
              <a:rPr lang="ar-SY" sz="2000" b="1" dirty="0"/>
              <a:t>توزيع الضغط الجوي والدورة الهوائية:</a:t>
            </a:r>
            <a:endParaRPr lang="en-US" sz="2000" dirty="0"/>
          </a:p>
          <a:p>
            <a:pPr algn="just"/>
            <a:r>
              <a:rPr lang="ar-SY" sz="2000" dirty="0"/>
              <a:t>النطاقات الأربعة يرتبط بها أربعة حركات للهواء وهي :</a:t>
            </a:r>
            <a:endParaRPr lang="en-US" sz="2000" dirty="0"/>
          </a:p>
          <a:p>
            <a:pPr lvl="0" algn="just"/>
            <a:r>
              <a:rPr lang="ar-SY" sz="2000" dirty="0"/>
              <a:t>التيارات الهوائية الصاعدة</a:t>
            </a:r>
            <a:endParaRPr lang="en-US" sz="2000" dirty="0"/>
          </a:p>
          <a:p>
            <a:pPr lvl="0" algn="just"/>
            <a:r>
              <a:rPr lang="ar-SY" sz="2000" dirty="0"/>
              <a:t>التيارات الهوائية الهابطة</a:t>
            </a:r>
            <a:endParaRPr lang="en-US" sz="2000" dirty="0"/>
          </a:p>
          <a:p>
            <a:pPr lvl="0" algn="just"/>
            <a:r>
              <a:rPr lang="ar-SY" sz="2000" dirty="0"/>
              <a:t>الحركة الأفقية للهواء في طبقات الجو العليا.</a:t>
            </a:r>
            <a:endParaRPr lang="en-US" sz="2000" dirty="0"/>
          </a:p>
          <a:p>
            <a:pPr lvl="0" algn="just"/>
            <a:r>
              <a:rPr lang="ar-SY" sz="2000" dirty="0"/>
              <a:t>الحركة الأفقية للهواء بالقرب من سطح الأرض. </a:t>
            </a:r>
            <a:endParaRPr lang="en-US" sz="2000" dirty="0"/>
          </a:p>
          <a:p>
            <a:pPr lvl="0" algn="just"/>
            <a:r>
              <a:rPr lang="ar-SY" sz="2000" b="1" dirty="0"/>
              <a:t>التيارات الهوائية الصاعدة</a:t>
            </a:r>
            <a:r>
              <a:rPr lang="ar-SY" sz="2000" dirty="0"/>
              <a:t> : تظهر مناطق الرهو المنخفض الاستوائي ( الضغط المنخفض) بتمدد الهواء ويرتفع للأعلى وينقسم لجزئين الأول يتجه نحو الشمال والثاني نحو الجنوب على شكل رياح عليا. وفي منطقة الضغط المنخفض في عروض الستينات يصعد الهواء بفعل تقابل التيارات الهوائية السطحية القطبية والعكسية.</a:t>
            </a:r>
            <a:endParaRPr lang="en-US" sz="2000" dirty="0"/>
          </a:p>
          <a:p>
            <a:pPr lvl="0" algn="just"/>
            <a:r>
              <a:rPr lang="ar-SY" sz="2000" b="1" dirty="0"/>
              <a:t>التيارات الهوائية الهابطة:</a:t>
            </a:r>
            <a:r>
              <a:rPr lang="ar-SY" sz="2000" dirty="0"/>
              <a:t> وهي تحدث في نطاقات الضغط المرتفع عند عروض الخيل وفي القطبين الشمالي والجنوبي.</a:t>
            </a:r>
            <a:endParaRPr lang="en-US" sz="2000" dirty="0"/>
          </a:p>
          <a:p>
            <a:pPr lvl="0" algn="just"/>
            <a:r>
              <a:rPr lang="ar-SY" sz="2000" b="1" dirty="0"/>
              <a:t>الحركة الأفقية للهواء بالقرب من سطح الأرض:</a:t>
            </a:r>
            <a:r>
              <a:rPr lang="ar-SY" sz="2000" dirty="0"/>
              <a:t> ونجد ثلاثة أنواع من الرياح التجارية المتجهة من عروض الخيل إلى منطقة الرهو الاستوائي والرياح العكسية المتجه من عروض الخيل إلى نطاق الضغط المنخفض عند الستينات والرياح القطبية من القطبين الشمالي والجنوبي إلى الشمال في النصف الجنوبي والى الجنوب في النصف الشمالي</a:t>
            </a:r>
            <a:r>
              <a:rPr lang="ar-SY" sz="1600" dirty="0"/>
              <a:t>.</a:t>
            </a:r>
            <a:endParaRPr lang="en-US" sz="1600" dirty="0"/>
          </a:p>
          <a:p>
            <a:r>
              <a:rPr lang="ar-SY" sz="1600" dirty="0"/>
              <a:t> </a:t>
            </a:r>
            <a:endParaRPr lang="en-US" sz="1600" dirty="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248399"/>
          </a:xfrm>
        </p:spPr>
        <p:txBody>
          <a:bodyPr>
            <a:normAutofit fontScale="32500" lnSpcReduction="20000"/>
          </a:bodyPr>
          <a:lstStyle/>
          <a:p>
            <a:r>
              <a:rPr lang="ar-SA" sz="6000" b="1" dirty="0" smtClean="0"/>
              <a:t>المحاضرة الحادي عشرة : أنظمة </a:t>
            </a:r>
            <a:r>
              <a:rPr lang="ar-SA" sz="6000" b="1" dirty="0"/>
              <a:t>البيئية , الغابات الاستوائية , السفانا , الصحاري , السهول , الغابات المتساقطة , الغابات المخروطية , </a:t>
            </a:r>
            <a:r>
              <a:rPr lang="ar-SA" sz="6000" b="1" dirty="0" smtClean="0"/>
              <a:t>الاهوار</a:t>
            </a:r>
            <a:r>
              <a:rPr lang="ar-SA" sz="2400" b="1" dirty="0" smtClean="0"/>
              <a:t>) </a:t>
            </a:r>
            <a:r>
              <a:rPr lang="ar-SA" sz="2400" b="1" dirty="0"/>
              <a:t>.</a:t>
            </a:r>
            <a:endParaRPr lang="en-US" sz="2400" dirty="0" smtClean="0"/>
          </a:p>
          <a:p>
            <a:pPr>
              <a:buNone/>
            </a:pPr>
            <a:endParaRPr lang="en-US" sz="1600" dirty="0" smtClean="0"/>
          </a:p>
          <a:p>
            <a:pPr>
              <a:buNone/>
            </a:pPr>
            <a:endParaRPr lang="en-US" sz="2000" dirty="0" smtClean="0"/>
          </a:p>
          <a:p>
            <a:pPr algn="just">
              <a:buNone/>
            </a:pPr>
            <a:r>
              <a:rPr lang="en-US" sz="6000" dirty="0"/>
              <a:t/>
            </a:r>
            <a:br>
              <a:rPr lang="en-US" sz="6000" dirty="0"/>
            </a:br>
            <a:r>
              <a:rPr lang="ar-SA" sz="6000" dirty="0"/>
              <a:t>رغم أن الإنسان قد عمد في معظم بقاع العالم إلى إزالة النباتات الطبيعية بمختلف أنواعها سواء لإحلال الزراعة محلها أو لأي غرض آخر، فإن الحياة النباتية الطبيعية التي ما زالت موجودة فوق سطح الأرض تعتبر رغم قلتها بالنسبة لما كانت عليه من قبل من أهم إن لم تكن هي أهم مورد من موارد الثروة الطبيعية في العالم، وخصوصًا إذا أضفنا إليها الحياة الحيوانية التي تعيش فيها أو عليها سواء في ذلك تلك الحيوانات التي استأنسها الإنسان على مر العصور واستخدمها لأغراضه الخاصة، أو تلك التي ما زالت تعيش بريًّا في مناطق كثيرة، وأهمها مناطق الغابات والحشائش في العروض المختلفة</a:t>
            </a:r>
            <a:r>
              <a:rPr lang="en-US" sz="6000" dirty="0"/>
              <a:t>.</a:t>
            </a:r>
            <a:br>
              <a:rPr lang="en-US" sz="6000" dirty="0"/>
            </a:br>
            <a:r>
              <a:rPr lang="ar-SA" sz="6000" dirty="0"/>
              <a:t>ويمكننا أن ندرك عظم الأهمية الاقتصادية للنباتات الطبيعية إذا تصورنا مثلًا مقدار ما يستهلكه العالم يوميًّا من الأخشاب في أغراض البناء أو صناعة الأثاث، أو في مد السكك الحديدية وصناعة السفن، أو في غير ذلك من الأغراض. إن جميع هذه الأخشاب مصدرها الغابات الطبيعية التي تنمو في مناطق معروفة من العالم، وقد بدأت كثير من الدول المتحضرة خصوصًا في أوروبا وأمريكا، تدرك الخطر الذي يهدد بزوال غاباتها الطبيعية، نتيجة لعظم الطلب عليها من جهة ولطغيان الزراعة عليها من جهة أخرى، فسنت لذلك بعض القوانين التي تنظم بمقتضاها استغلال ما تبقى من هذه الغابات، كما بذلت مجهودات كبيرة لزراعة غابات جديدة، لتعويض النقص الناتج عن كثرة الاستهلاك, ويمكننا كذلك أن نتبين الأهمية الكبرى للحياة</a:t>
            </a:r>
            <a:endParaRPr lang="ar-SY" sz="60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248399"/>
          </a:xfrm>
        </p:spPr>
        <p:txBody>
          <a:bodyPr>
            <a:normAutofit/>
          </a:bodyPr>
          <a:lstStyle/>
          <a:p>
            <a:pPr>
              <a:buNone/>
            </a:pP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
        <p:nvSpPr>
          <p:cNvPr id="4" name="Rectangle 3"/>
          <p:cNvSpPr/>
          <p:nvPr/>
        </p:nvSpPr>
        <p:spPr>
          <a:xfrm>
            <a:off x="47171" y="36286"/>
            <a:ext cx="8686800" cy="6186309"/>
          </a:xfrm>
          <a:prstGeom prst="rect">
            <a:avLst/>
          </a:prstGeom>
        </p:spPr>
        <p:txBody>
          <a:bodyPr wrap="square">
            <a:spAutoFit/>
          </a:bodyPr>
          <a:lstStyle/>
          <a:p>
            <a:r>
              <a:rPr lang="ar-SA" dirty="0"/>
              <a:t>الأنواع الرئيسية للغابات وتوزيعها الجغرافي</a:t>
            </a:r>
            <a:r>
              <a:rPr lang="en-US" dirty="0"/>
              <a:t>:</a:t>
            </a:r>
            <a:br>
              <a:rPr lang="en-US" dirty="0"/>
            </a:br>
            <a:r>
              <a:rPr lang="ar-SA" dirty="0"/>
              <a:t>تنقسم الغابات على حسب صفاتها العامة والظروف المناخية التي تلائمها إلى الأنواع الآتية: وهي مبينة بصفة </a:t>
            </a:r>
            <a:r>
              <a:rPr lang="ar-SA" dirty="0" smtClean="0"/>
              <a:t>إجمالية</a:t>
            </a:r>
            <a:endParaRPr lang="en-US" dirty="0"/>
          </a:p>
          <a:p>
            <a:r>
              <a:rPr lang="ar-SA" dirty="0"/>
              <a:t>أولًا- الغابات المدارية</a:t>
            </a:r>
            <a:r>
              <a:rPr lang="en-US" dirty="0"/>
              <a:t>:</a:t>
            </a:r>
            <a:br>
              <a:rPr lang="en-US" dirty="0"/>
            </a:br>
            <a:r>
              <a:rPr lang="ar-SA" dirty="0"/>
              <a:t>وهي تنمو في الأقاليم الحارة التي لا يقل المتوسط الشهري لدرجة الحرارة فيها عن 18 ْم تقريبًا1، ولكنها تختلف في كثافتها وفي تنوع أشجارها على حسب كمية الأمطار ونظام سقوطها، وهي تقسم عادة إلى الأنواع الآتية</a:t>
            </a:r>
            <a:r>
              <a:rPr lang="en-US" dirty="0"/>
              <a:t>:</a:t>
            </a:r>
            <a:br>
              <a:rPr lang="en-US" dirty="0"/>
            </a:br>
            <a:r>
              <a:rPr lang="en-US" dirty="0"/>
              <a:t>1- </a:t>
            </a:r>
            <a:r>
              <a:rPr lang="ar-SA" dirty="0"/>
              <a:t>الغابات المدارية المطيرة</a:t>
            </a:r>
            <a:r>
              <a:rPr lang="en-US" dirty="0"/>
              <a:t> Tropical Rain Forests.</a:t>
            </a:r>
            <a:br>
              <a:rPr lang="en-US" dirty="0"/>
            </a:br>
            <a:r>
              <a:rPr lang="en-US" dirty="0"/>
              <a:t>2- </a:t>
            </a:r>
            <a:r>
              <a:rPr lang="ar-SA" dirty="0"/>
              <a:t>الغابات المدارية شبه النفضية</a:t>
            </a:r>
            <a:r>
              <a:rPr lang="en-US" dirty="0"/>
              <a:t> Tropical </a:t>
            </a:r>
            <a:r>
              <a:rPr lang="en-US" dirty="0" err="1"/>
              <a:t>Semideciduous</a:t>
            </a:r>
            <a:r>
              <a:rPr lang="en-US" dirty="0"/>
              <a:t> Forests.</a:t>
            </a:r>
            <a:br>
              <a:rPr lang="en-US" dirty="0"/>
            </a:br>
            <a:r>
              <a:rPr lang="en-US" dirty="0"/>
              <a:t/>
            </a:r>
            <a:br>
              <a:rPr lang="en-US" dirty="0"/>
            </a:br>
            <a:r>
              <a:rPr lang="ar-SA" dirty="0"/>
              <a:t>وهي التي تسمى أحيانًا بالغابات المدارية الجافة أو الغابات دون الاستوائية</a:t>
            </a:r>
            <a:r>
              <a:rPr lang="en-US" dirty="0"/>
              <a:t>.</a:t>
            </a:r>
            <a:br>
              <a:rPr lang="en-US" dirty="0"/>
            </a:br>
            <a:r>
              <a:rPr lang="en-US" dirty="0"/>
              <a:t>3- </a:t>
            </a:r>
            <a:r>
              <a:rPr lang="ar-SA" dirty="0"/>
              <a:t>الغابات الساحلية أو المانجروف</a:t>
            </a:r>
            <a:r>
              <a:rPr lang="en-US" dirty="0"/>
              <a:t> Mangrove Forests</a:t>
            </a:r>
            <a:br>
              <a:rPr lang="en-US" dirty="0"/>
            </a:br>
            <a:r>
              <a:rPr lang="en-US" dirty="0"/>
              <a:t>4- </a:t>
            </a:r>
            <a:r>
              <a:rPr lang="ar-SA" dirty="0"/>
              <a:t>الأحراج والغابات الشوكية</a:t>
            </a:r>
            <a:r>
              <a:rPr lang="en-US" dirty="0"/>
              <a:t> Scrubs and Thorn Forests</a:t>
            </a:r>
            <a:br>
              <a:rPr lang="en-US" dirty="0"/>
            </a:br>
            <a:r>
              <a:rPr lang="ar-SA" dirty="0"/>
              <a:t>ثانيًا- غابات المنطقة المعتدلة الدافئة</a:t>
            </a:r>
            <a:r>
              <a:rPr lang="en-US" dirty="0"/>
              <a:t>:</a:t>
            </a:r>
            <a:br>
              <a:rPr lang="en-US" dirty="0"/>
            </a:br>
            <a:r>
              <a:rPr lang="ar-SA" dirty="0"/>
              <a:t>وهي المنطقة التي لا ينخفض المتوسط الشهري لدرجة الحرارة فيها عن 6 ْم في أي شهر من الشهور وأهم أنواع الغابات التي تنمو بها هي</a:t>
            </a:r>
            <a:r>
              <a:rPr lang="en-US" dirty="0"/>
              <a:t>:</a:t>
            </a:r>
            <a:br>
              <a:rPr lang="en-US" dirty="0"/>
            </a:br>
            <a:r>
              <a:rPr lang="en-US" dirty="0"/>
              <a:t>1- </a:t>
            </a:r>
            <a:r>
              <a:rPr lang="ar-SA" dirty="0"/>
              <a:t>غابات البحر المتوسط</a:t>
            </a:r>
            <a:r>
              <a:rPr lang="en-US" dirty="0"/>
              <a:t>.</a:t>
            </a:r>
            <a:br>
              <a:rPr lang="en-US" dirty="0"/>
            </a:br>
            <a:r>
              <a:rPr lang="en-US" dirty="0"/>
              <a:t>2- </a:t>
            </a:r>
            <a:r>
              <a:rPr lang="ar-SA" dirty="0"/>
              <a:t>الغابات الرطبة الدافئة في شرق القارات "غابات الصين</a:t>
            </a:r>
            <a:r>
              <a:rPr lang="en-US" dirty="0"/>
              <a:t>".</a:t>
            </a:r>
            <a:br>
              <a:rPr lang="en-US" dirty="0"/>
            </a:br>
            <a:r>
              <a:rPr lang="ar-SA" dirty="0"/>
              <a:t>ثالثًا- غابات المنطقة المعتدلة الباردة</a:t>
            </a:r>
            <a:r>
              <a:rPr lang="en-US" dirty="0"/>
              <a:t>:</a:t>
            </a:r>
            <a:br>
              <a:rPr lang="en-US" dirty="0"/>
            </a:br>
            <a:r>
              <a:rPr lang="ar-SA" dirty="0"/>
              <a:t>أي التي يوجد بها فصل شديد البرودة، وينخفض في أثنائه المتوسط الشهري لدرجة الحرارة عن 6 ْم ويوجد بها نوع من الغابات هما</a:t>
            </a:r>
            <a:r>
              <a:rPr lang="en-US" dirty="0"/>
              <a:t>:</a:t>
            </a:r>
            <a:br>
              <a:rPr lang="en-US" dirty="0"/>
            </a:br>
            <a:r>
              <a:rPr lang="en-US" dirty="0"/>
              <a:t>1- </a:t>
            </a:r>
            <a:r>
              <a:rPr lang="ar-SA" dirty="0"/>
              <a:t>الغابات النفضية</a:t>
            </a:r>
            <a:r>
              <a:rPr lang="en-US" dirty="0"/>
              <a:t> </a:t>
            </a:r>
            <a:r>
              <a:rPr lang="en-US" dirty="0" err="1"/>
              <a:t>Deciduos</a:t>
            </a:r>
            <a:r>
              <a:rPr lang="en-US" dirty="0"/>
              <a:t> Forests</a:t>
            </a:r>
            <a:br>
              <a:rPr lang="en-US" dirty="0"/>
            </a:br>
            <a:r>
              <a:rPr lang="en-US" dirty="0"/>
              <a:t>2- </a:t>
            </a:r>
            <a:r>
              <a:rPr lang="ar-SA" dirty="0"/>
              <a:t>الغابات الصنوبرية</a:t>
            </a:r>
            <a:r>
              <a:rPr lang="en-US" dirty="0"/>
              <a:t> Coniferous Forests</a:t>
            </a:r>
            <a:br>
              <a:rPr lang="en-US" dirty="0"/>
            </a:br>
            <a:endParaRPr lang="ar-IQ"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248399"/>
          </a:xfrm>
        </p:spPr>
        <p:txBody>
          <a:bodyPr>
            <a:normAutofit/>
          </a:bodyPr>
          <a:lstStyle/>
          <a:p>
            <a:r>
              <a:rPr lang="en-US" sz="2000" dirty="0"/>
              <a:t>14- 2- 1- 1 </a:t>
            </a:r>
            <a:r>
              <a:rPr lang="ar-SA" sz="2000" dirty="0"/>
              <a:t>الغابات المدارية</a:t>
            </a:r>
            <a:r>
              <a:rPr lang="en-US" sz="2000" dirty="0"/>
              <a:t>:</a:t>
            </a:r>
          </a:p>
          <a:p>
            <a:r>
              <a:rPr lang="en-US" sz="2000" dirty="0" smtClean="0"/>
              <a:t>j</a:t>
            </a:r>
            <a:r>
              <a:rPr lang="ar-SA" sz="2000" dirty="0" smtClean="0"/>
              <a:t>شغل </a:t>
            </a:r>
            <a:r>
              <a:rPr lang="ar-SA" sz="2000" dirty="0"/>
              <a:t>هذه الغابات مناطق واسعة في الأقاليم الحارة التي تسقط أمطارها طول السنة، كما هي الحال في الكونغو وساحل غانا، في إفريقية، وحوض الأمزون وجنوب شرق البرازيل في أمريكا الجنوبية، ثم جزر إندونسيا وشبه جزيرة الملايو، وهي تنمو بصفة خاصة في المناطق السهلية، ولكنها تنمو كذلك فوق منحدرات الجبال والهضاب حتى في المناطق السهلية، ولكنها تنمو كذلك فوق منحدرات الجبال الهضاب حتى ارتفاع لا يزيد على 2000 قدم فوق سطح البحر، ويعتبر حوض الأمزون أكبر منطقة في العالم تغطيها هذه الغابات، وهي تشتهر هنا باسم السلفا</a:t>
            </a:r>
            <a:r>
              <a:rPr lang="en-US" sz="2000" dirty="0"/>
              <a:t> "</a:t>
            </a:r>
            <a:r>
              <a:rPr lang="en-US" sz="2000" dirty="0" err="1"/>
              <a:t>Selva</a:t>
            </a:r>
            <a:r>
              <a:rPr lang="en-US" sz="2000" dirty="0"/>
              <a:t>" </a:t>
            </a:r>
            <a:r>
              <a:rPr lang="ar-SA" sz="2000" dirty="0"/>
              <a:t>ولكن كثيرًا ما يطلق هذا الاسم كذلك على الغابات التي من نفس النوع في حوض الكونغو وغيره من المناطق</a:t>
            </a:r>
            <a:r>
              <a:rPr lang="en-US" sz="2000" dirty="0"/>
              <a:t>.</a:t>
            </a:r>
            <a:br>
              <a:rPr lang="en-US" sz="2000" dirty="0"/>
            </a:br>
            <a:r>
              <a:rPr lang="ar-SA" sz="2000" dirty="0"/>
              <a:t>وتتكون الغابات المطيرة في جملتها من أشجار دائمة الخضرة، عريضة الأوراق، لها جذوع مرتفعة، تتشابك أجزاؤها العليا بدرجة لا تسمح بوصول الضوء إلى قلب الغابة، الذي يكون لهذا السبب شديد الظلمة في بعض الأحيان، ويلاحظ أن جذوع الأشجار تخلو من الأغصان والأوراق، ولكنها تحاط بأمراس ضخمة من النباتات المتسلقة التي ترتفع إلى أعلى لكي تصل إلى ضوء الشمس، وفيما عدا ذلك تخلو أرض الغابة من الحشائش والشجيرات القصيرة؛ لأن عدم وصول أشعة الشمس إلى سطح الأرض لا يساعد على نمو هذه النباتات، وليس هناك موسم معين لخروج الأوراق أو الأزهار في هذه الغابات حيث إن ذلك يحدث في جميع فصول السنة على حد سواء</a:t>
            </a:r>
            <a:r>
              <a:rPr lang="en-US" sz="2000" dirty="0"/>
              <a:t>.</a:t>
            </a:r>
            <a:br>
              <a:rPr lang="en-US" sz="2000" dirty="0"/>
            </a:br>
            <a:endParaRPr lang="en-US" sz="1600" dirty="0" smtClean="0"/>
          </a:p>
          <a:p>
            <a:pPr>
              <a:buNone/>
            </a:pPr>
            <a:endParaRPr lang="en-US" sz="2000" dirty="0" smtClean="0"/>
          </a:p>
          <a:p>
            <a:pPr>
              <a:buNone/>
            </a:pPr>
            <a:endParaRPr lang="ar-SY" sz="4800" dirty="0" smtClean="0"/>
          </a:p>
          <a:p>
            <a:endParaRPr lang="ar-SY" sz="4800" dirty="0"/>
          </a:p>
          <a:p>
            <a:pPr>
              <a:buNone/>
            </a:pPr>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ctrTitle"/>
          </p:nvPr>
        </p:nvSpPr>
        <p:spPr>
          <a:xfrm>
            <a:off x="152400" y="-457200"/>
            <a:ext cx="8534400" cy="7162800"/>
          </a:xfrm>
        </p:spPr>
        <p:txBody>
          <a:bodyPr>
            <a:noAutofit/>
          </a:bodyPr>
          <a:lstStyle/>
          <a:p>
            <a:pPr algn="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400" b="1" dirty="0" smtClean="0"/>
              <a:t/>
            </a:r>
            <a:br>
              <a:rPr lang="en-US" sz="2400" b="1" dirty="0" smtClean="0"/>
            </a:br>
            <a:r>
              <a:rPr lang="ar-SY" sz="2400" b="1" dirty="0">
                <a:effectLst/>
              </a:rPr>
              <a:t>النظام البيئي </a:t>
            </a:r>
            <a:r>
              <a:rPr lang="en-US" sz="2400" b="1" dirty="0">
                <a:effectLst/>
              </a:rPr>
              <a:t>Eco System </a:t>
            </a:r>
            <a:r>
              <a:rPr lang="ar-SY" sz="2400" dirty="0">
                <a:effectLst/>
              </a:rPr>
              <a:t>: </a:t>
            </a:r>
            <a:r>
              <a:rPr lang="ar-IQ" sz="2400" dirty="0">
                <a:effectLst/>
              </a:rPr>
              <a:t>يقصد به تواجد المجموعات الحية ضمن وسط طبيعي غير حي ( ماء وهواء وتربة وطاقة ) وبالتالي فهو كيان متكامل يتألف من كائنات حية ومكونات غير حية وطاقة شمسية ومن التفاعلات المتبادلة فيه . </a:t>
            </a:r>
            <a:r>
              <a:rPr lang="en-US" sz="2400" dirty="0">
                <a:effectLst/>
              </a:rPr>
              <a:t/>
            </a:r>
            <a:br>
              <a:rPr lang="en-US" sz="2400" dirty="0">
                <a:effectLst/>
              </a:rPr>
            </a:br>
            <a:r>
              <a:rPr lang="ar-SY" sz="2400" dirty="0">
                <a:effectLst/>
              </a:rPr>
              <a:t>وتعتمد المبادئ التي تبنى عليها دراسة النظم البيئية على فكرة محددة. هي أن جميع عناصر أي وسط تقوم فيه الحياة أيا كان حجمه وسواء يتفاعل فيها كل عنصر مع بقية العناصر أما بصورة مباشرة أو غير مباشرة بحيث يؤدي دوراً في وظيفة الجهاز البيئي ككل.</a:t>
            </a:r>
            <a:r>
              <a:rPr lang="en-US" sz="2400" dirty="0">
                <a:effectLst/>
              </a:rPr>
              <a:t/>
            </a:r>
            <a:br>
              <a:rPr lang="en-US" sz="2400" dirty="0">
                <a:effectLst/>
              </a:rPr>
            </a:br>
            <a:r>
              <a:rPr lang="ar-SY" sz="2400" dirty="0">
                <a:effectLst/>
              </a:rPr>
              <a:t>يتألف النظام البيئي من:</a:t>
            </a:r>
            <a:r>
              <a:rPr lang="en-US" sz="2400" dirty="0">
                <a:effectLst/>
              </a:rPr>
              <a:t/>
            </a:r>
            <a:br>
              <a:rPr lang="en-US" sz="2400" dirty="0">
                <a:effectLst/>
              </a:rPr>
            </a:br>
            <a:r>
              <a:rPr lang="ar-SY" sz="2400" dirty="0">
                <a:effectLst/>
              </a:rPr>
              <a:t>الكائنات النباتية – الكائنات الحيوانية (التي تستوطن في بيئة معينة)</a:t>
            </a:r>
            <a:r>
              <a:rPr lang="en-US" sz="2400" dirty="0">
                <a:effectLst/>
              </a:rPr>
              <a:t/>
            </a:r>
            <a:br>
              <a:rPr lang="en-US" sz="2400" dirty="0">
                <a:effectLst/>
              </a:rPr>
            </a:br>
            <a:r>
              <a:rPr lang="ar-SY" sz="2400" dirty="0">
                <a:effectLst/>
              </a:rPr>
              <a:t>المكونات غير العضوية لتلك البيئة.</a:t>
            </a:r>
            <a:r>
              <a:rPr lang="en-US" sz="2400" dirty="0">
                <a:effectLst/>
              </a:rPr>
              <a:t/>
            </a:r>
            <a:br>
              <a:rPr lang="en-US" sz="2400" dirty="0">
                <a:effectLst/>
              </a:rPr>
            </a:br>
            <a:r>
              <a:rPr lang="ar-SY" sz="2400" b="1" dirty="0">
                <a:effectLst/>
              </a:rPr>
              <a:t>بصورة عامة تقسم الأنظمة البيئية إلى نوعين رئيسين هما:</a:t>
            </a:r>
            <a:r>
              <a:rPr lang="en-US" sz="2400" dirty="0">
                <a:effectLst/>
              </a:rPr>
              <a:t/>
            </a:r>
            <a:br>
              <a:rPr lang="en-US" sz="2400" dirty="0">
                <a:effectLst/>
              </a:rPr>
            </a:br>
            <a:r>
              <a:rPr lang="ar-SY" sz="2400" b="1" dirty="0">
                <a:effectLst/>
              </a:rPr>
              <a:t>الأنظمة البيئية الأرضية وتضم:</a:t>
            </a:r>
            <a:r>
              <a:rPr lang="en-US" sz="2400" dirty="0">
                <a:effectLst/>
              </a:rPr>
              <a:t/>
            </a:r>
            <a:br>
              <a:rPr lang="en-US" sz="2400" dirty="0">
                <a:effectLst/>
              </a:rPr>
            </a:br>
            <a:r>
              <a:rPr lang="ar-SY" sz="2400" dirty="0">
                <a:effectLst/>
              </a:rPr>
              <a:t>بيئة الجبال  ب- بيئة الهضاب  ج- بيئة التلال  د- بيئة السهول  ه- بيئة الصحاري</a:t>
            </a:r>
            <a:r>
              <a:rPr lang="en-US" sz="2400" dirty="0">
                <a:effectLst/>
              </a:rPr>
              <a:t/>
            </a:r>
            <a:br>
              <a:rPr lang="en-US" sz="2400" dirty="0">
                <a:effectLst/>
              </a:rPr>
            </a:br>
            <a:r>
              <a:rPr lang="ar-SY" sz="2400" b="1" dirty="0">
                <a:effectLst/>
              </a:rPr>
              <a:t>الأنظمة البيئية المائية وتضم:</a:t>
            </a:r>
            <a:r>
              <a:rPr lang="en-US" sz="2400" dirty="0">
                <a:effectLst/>
              </a:rPr>
              <a:t/>
            </a:r>
            <a:br>
              <a:rPr lang="en-US" sz="2400" dirty="0">
                <a:effectLst/>
              </a:rPr>
            </a:br>
            <a:r>
              <a:rPr lang="ar-SY" sz="2400" dirty="0">
                <a:effectLst/>
              </a:rPr>
              <a:t>أ-البيئة البحرية  ب- بيئة المصبات  ج- بيئة المياه العذبة </a:t>
            </a:r>
            <a:r>
              <a:rPr lang="en-US" sz="2000" dirty="0">
                <a:effectLst/>
              </a:rPr>
              <a:t/>
            </a:r>
            <a:br>
              <a:rPr lang="en-US" sz="2000" dirty="0">
                <a:effectLst/>
              </a:rPr>
            </a:br>
            <a:r>
              <a:rPr lang="en-US" sz="2000" b="1" dirty="0">
                <a:effectLst/>
              </a:rPr>
              <a:t> </a:t>
            </a:r>
            <a:r>
              <a:rPr lang="en-US" sz="2000" dirty="0">
                <a:effectLst/>
              </a:rPr>
              <a:t/>
            </a:r>
            <a:br>
              <a:rPr lang="en-US" sz="2000" dirty="0">
                <a:effectLst/>
              </a:rPr>
            </a:br>
            <a:r>
              <a:rPr lang="en-US" sz="2000" dirty="0">
                <a:effectLst/>
              </a:rPr>
              <a:t/>
            </a:r>
            <a:br>
              <a:rPr lang="en-US" sz="2000" dirty="0">
                <a:effectLst/>
              </a:rPr>
            </a:br>
            <a:endParaRPr lang="ar-SA"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228600" y="228600"/>
            <a:ext cx="8763000" cy="6477000"/>
          </a:xfrm>
        </p:spPr>
        <p:txBody>
          <a:bodyPr>
            <a:normAutofit fontScale="90000"/>
          </a:bodyPr>
          <a:lstStyle/>
          <a:p>
            <a:pPr algn="r"/>
            <a:r>
              <a:rPr lang="ar-SY" sz="2200" b="1" u="sng" dirty="0" smtClean="0"/>
              <a:t/>
            </a:r>
            <a:br>
              <a:rPr lang="ar-SY" sz="2200" b="1" u="sng" dirty="0" smtClean="0"/>
            </a:br>
            <a:r>
              <a:rPr lang="ar-SY" sz="2200" b="1" u="sng" dirty="0"/>
              <a:t/>
            </a:r>
            <a:br>
              <a:rPr lang="ar-SY" sz="2200" b="1" u="sng" dirty="0"/>
            </a:br>
            <a:r>
              <a:rPr lang="ar-SY" sz="2200" b="1" u="sng" dirty="0" smtClean="0"/>
              <a:t/>
            </a:r>
            <a:br>
              <a:rPr lang="ar-SY" sz="2200" b="1" u="sng" dirty="0" smtClean="0"/>
            </a:br>
            <a:r>
              <a:rPr lang="ar-SY" sz="2200" b="1" u="sng" dirty="0"/>
              <a:t/>
            </a:r>
            <a:br>
              <a:rPr lang="ar-SY" sz="2200" b="1" u="sng" dirty="0"/>
            </a:br>
            <a:r>
              <a:rPr lang="ar-SY" sz="2200" b="1" u="sng" dirty="0" smtClean="0"/>
              <a:t/>
            </a:r>
            <a:br>
              <a:rPr lang="ar-SY" sz="2200" b="1" u="sng" dirty="0" smtClean="0"/>
            </a:br>
            <a:r>
              <a:rPr lang="ar-SY" sz="2200" b="1" u="sng" dirty="0"/>
              <a:t/>
            </a:r>
            <a:br>
              <a:rPr lang="ar-SY" sz="2200" b="1" u="sng" dirty="0"/>
            </a:br>
            <a:r>
              <a:rPr lang="ar-SY" sz="2200" b="1" u="sng" dirty="0" smtClean="0"/>
              <a:t/>
            </a:r>
            <a:br>
              <a:rPr lang="ar-SY" sz="2200" b="1" u="sng" dirty="0" smtClean="0"/>
            </a:br>
            <a:r>
              <a:rPr lang="ar-SY" sz="2200" b="1" u="sng" dirty="0"/>
              <a:t/>
            </a:r>
            <a:br>
              <a:rPr lang="ar-SY" sz="2200" b="1" u="sng" dirty="0"/>
            </a:br>
            <a:r>
              <a:rPr lang="ar-SY" sz="2200" b="1" u="sng" dirty="0" smtClean="0"/>
              <a:t/>
            </a:r>
            <a:br>
              <a:rPr lang="ar-SY" sz="2200" b="1" u="sng" dirty="0" smtClean="0"/>
            </a:br>
            <a:r>
              <a:rPr lang="ar-SY" sz="2200" b="1" u="sng" dirty="0"/>
              <a:t/>
            </a:r>
            <a:br>
              <a:rPr lang="ar-SY" sz="2200" b="1" u="sng" dirty="0"/>
            </a:br>
            <a:r>
              <a:rPr lang="ar-SY" sz="2200" b="1" u="sng" dirty="0" smtClean="0"/>
              <a:t/>
            </a:r>
            <a:br>
              <a:rPr lang="ar-SY" sz="2200" b="1" u="sng" dirty="0" smtClean="0"/>
            </a:br>
            <a:r>
              <a:rPr lang="ar-SY" sz="2700" b="1" u="sng" dirty="0"/>
              <a:t/>
            </a:r>
            <a:br>
              <a:rPr lang="ar-SY" sz="2700" b="1" u="sng" dirty="0"/>
            </a:br>
            <a:r>
              <a:rPr lang="ar-SY" sz="2700" b="1" dirty="0">
                <a:effectLst/>
              </a:rPr>
              <a:t>وهناك ثلاثة أقسام من الكائنات الحية داخل كل نظام بيئي تختلف من حيث الدور الذي تؤديه داخل النظام وهي الأقسام الآتية:</a:t>
            </a:r>
            <a:r>
              <a:rPr lang="en-US" sz="2700" dirty="0">
                <a:effectLst/>
              </a:rPr>
              <a:t/>
            </a:r>
            <a:br>
              <a:rPr lang="en-US" sz="2700" dirty="0">
                <a:effectLst/>
              </a:rPr>
            </a:br>
            <a:r>
              <a:rPr lang="ar-SY" sz="2700" b="1" dirty="0">
                <a:effectLst/>
              </a:rPr>
              <a:t>1- كائنات منتجة </a:t>
            </a:r>
            <a:r>
              <a:rPr lang="en-US" sz="2700" b="1" dirty="0">
                <a:effectLst/>
              </a:rPr>
              <a:t>Producers</a:t>
            </a:r>
            <a:r>
              <a:rPr lang="ar-SY" sz="2700" b="1" dirty="0">
                <a:effectLst/>
              </a:rPr>
              <a:t> : </a:t>
            </a:r>
            <a:r>
              <a:rPr lang="ar-SY" sz="2700" dirty="0">
                <a:effectLst/>
              </a:rPr>
              <a:t>وهي الأحياء التي يمكنها تحويل المواد اللاعضوية إلى المواد العضوية بمساعدة الطاقة الشمسية وتخزنها في أجسامها بشكل جزيئات عضوية معقدة وهي السكريات فهي طاقة كامنة وإنتاجها لهذه الطاقة هو سبب تسميتها بالمنتجات والتي تضم النباتات الخضر المزهرة كالأشجار وغيرها والطحالب.</a:t>
            </a:r>
            <a:r>
              <a:rPr lang="en-US" sz="2700" dirty="0">
                <a:effectLst/>
              </a:rPr>
              <a:t/>
            </a:r>
            <a:br>
              <a:rPr lang="en-US" sz="2700" dirty="0">
                <a:effectLst/>
              </a:rPr>
            </a:br>
            <a:r>
              <a:rPr lang="ar-SY" sz="2700" b="1" dirty="0">
                <a:effectLst/>
              </a:rPr>
              <a:t>2- كائنات مستهلكة </a:t>
            </a:r>
            <a:r>
              <a:rPr lang="en-US" sz="2700" b="1" dirty="0">
                <a:effectLst/>
              </a:rPr>
              <a:t>Consumers</a:t>
            </a:r>
            <a:r>
              <a:rPr lang="ar-SY" sz="2700" b="1" dirty="0">
                <a:effectLst/>
              </a:rPr>
              <a:t>:</a:t>
            </a:r>
            <a:r>
              <a:rPr lang="en-US" sz="2700" dirty="0">
                <a:effectLst/>
              </a:rPr>
              <a:t>  </a:t>
            </a:r>
            <a:r>
              <a:rPr lang="ar-SY" sz="2700" dirty="0">
                <a:effectLst/>
              </a:rPr>
              <a:t>هي جميع أنواع الكائنات التي لا تستطيع صنع غذائها بنفسها وتعتمد في تغذيتها على غيرها من الأحياء النباتية والحيوانية فتحصل منها على الطاقة وبذلك فهي متعددة التغذية فمنها ما يعتمد على اللحوم ومنها ما يعتمد على الأعشاب ومنها ما يعتمد على كلا النوعين.</a:t>
            </a:r>
            <a:r>
              <a:rPr lang="en-US" sz="2700" dirty="0">
                <a:effectLst/>
              </a:rPr>
              <a:t/>
            </a:r>
            <a:br>
              <a:rPr lang="en-US" sz="2700" dirty="0">
                <a:effectLst/>
              </a:rPr>
            </a:br>
            <a:r>
              <a:rPr lang="ar-SY" sz="2700" b="1" dirty="0">
                <a:effectLst/>
              </a:rPr>
              <a:t>3- كائنات محللة </a:t>
            </a:r>
            <a:r>
              <a:rPr lang="en-US" sz="2700" b="1" dirty="0">
                <a:effectLst/>
              </a:rPr>
              <a:t>Decomposers</a:t>
            </a:r>
            <a:r>
              <a:rPr lang="ar-SY" sz="2700" b="1" dirty="0">
                <a:effectLst/>
              </a:rPr>
              <a:t>:</a:t>
            </a:r>
            <a:r>
              <a:rPr lang="en-US" sz="2700" dirty="0">
                <a:effectLst/>
              </a:rPr>
              <a:t>  </a:t>
            </a:r>
            <a:r>
              <a:rPr lang="ar-SY" sz="2700" dirty="0">
                <a:effectLst/>
              </a:rPr>
              <a:t>وتسمى أحيانا بالكائنات الرمية وهي كائنات حية دقيقة مجهرية كالبكتريا والفطريات وبعض الابتدائيات، ولها دور مهم جداً في النظام البيئي إذ تعمل على تكسير المواد العضوية الميتة والمتجمعة نتيجة موت النباتات أو الحيوانات وإعادتها إلى النظام البيئي جاهزة للاستخدام من قبل المنتجات مرة أخرى سواء كانت تلك الإعادة إلى التربة أو على شكل غازات إلى الجو و لو لا هذه المحللات لبقيت المواد العضوية متجمعة منذ ملايين السنين ولانتهى النظام البيئي في العالم.</a:t>
            </a:r>
            <a:r>
              <a:rPr lang="en-US" dirty="0"/>
              <a:t/>
            </a:r>
            <a:br>
              <a:rPr lang="en-US" dirty="0"/>
            </a:b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6324600"/>
          </a:xfrm>
        </p:spPr>
        <p:txBody>
          <a:bodyPr>
            <a:normAutofit fontScale="90000"/>
          </a:bodyPr>
          <a:lstStyle/>
          <a:p>
            <a:pPr algn="r"/>
            <a:r>
              <a:rPr lang="en-US" sz="2700" b="1" dirty="0" smtClean="0"/>
              <a:t/>
            </a:r>
            <a:br>
              <a:rPr lang="en-US" sz="2700" b="1" dirty="0" smtClean="0"/>
            </a:br>
            <a:r>
              <a:rPr lang="en-US" sz="2700" b="1" dirty="0"/>
              <a:t/>
            </a:r>
            <a:br>
              <a:rPr lang="en-US" sz="2700" b="1" dirty="0"/>
            </a:br>
            <a:r>
              <a:rPr lang="ar-EG" sz="2400" b="1" u="sng" dirty="0">
                <a:effectLst/>
              </a:rPr>
              <a:t>المحاضرة الثانية والثالثة (الأشعة الضوئية- أنواعها- الطول ألموجي- طول فترة الإضاءة- شدة الإضاءة- تأثير طول النهار على النبات)</a:t>
            </a:r>
            <a:r>
              <a:rPr lang="en-US" sz="2400" dirty="0">
                <a:effectLst/>
              </a:rPr>
              <a:t/>
            </a:r>
            <a:br>
              <a:rPr lang="en-US" sz="2400" dirty="0">
                <a:effectLst/>
              </a:rPr>
            </a:br>
            <a:r>
              <a:rPr lang="ar-EG" sz="2400" b="1" u="sng" dirty="0">
                <a:effectLst/>
              </a:rPr>
              <a:t>الضوء:</a:t>
            </a:r>
            <a:r>
              <a:rPr lang="ar-EG" sz="2400" dirty="0">
                <a:effectLst/>
              </a:rPr>
              <a:t>  هو عبارة عن أمواج كهرومغناطيسية تصل سطح الأرض من الشمس ويمكن تسميته بالإشعاع الشمسي، حيث أن الضوء اللازم للنظم البيئية مصدره الشمس ويمثل مصدر الطاقة الوحيد بالنسبة إلى اغلبها ماعدا التي تعيش على التركيب الكيمياوي .  فالنباتات الخضراء تحتوي على صبغة الكلورفيل التي تمتلك القدرة على امتصاص الطقة الشمسية اللازمة لعملية البناء الضوئي  بالاضافة الى ذلك فان الضوء يؤثر في النباتات من وجوه عده فهو يعمل على : 1- التحكم بفسلجة النبات كما يتحكم بسلوك النبات فيؤثر على انتشارها في النظم البيئية..</a:t>
            </a:r>
            <a:r>
              <a:rPr lang="en-US" sz="2400" dirty="0">
                <a:effectLst/>
              </a:rPr>
              <a:t/>
            </a:r>
            <a:br>
              <a:rPr lang="en-US" sz="2400" dirty="0">
                <a:effectLst/>
              </a:rPr>
            </a:br>
            <a:r>
              <a:rPr lang="ar-EG" sz="2400" dirty="0">
                <a:effectLst/>
              </a:rPr>
              <a:t>2- يعمل على بناء الكلوروفيل والصبغات الأخرى وبذلك يكون مسؤول عن تلوين النباتات والحيوانات.</a:t>
            </a:r>
            <a:r>
              <a:rPr lang="en-US" sz="2400" dirty="0">
                <a:effectLst/>
              </a:rPr>
              <a:t/>
            </a:r>
            <a:br>
              <a:rPr lang="en-US" sz="2400" dirty="0">
                <a:effectLst/>
              </a:rPr>
            </a:br>
            <a:r>
              <a:rPr lang="ar-EG" sz="2400" dirty="0">
                <a:effectLst/>
              </a:rPr>
              <a:t>3- يعمل على بناء الهرمونات.</a:t>
            </a:r>
            <a:r>
              <a:rPr lang="en-US" sz="2400" dirty="0">
                <a:effectLst/>
              </a:rPr>
              <a:t/>
            </a:r>
            <a:br>
              <a:rPr lang="en-US" sz="2400" dirty="0">
                <a:effectLst/>
              </a:rPr>
            </a:br>
            <a:r>
              <a:rPr lang="ar-EG" sz="2400" dirty="0">
                <a:effectLst/>
              </a:rPr>
              <a:t>4- يؤثر على نمو النباتات من حيث تأثيره على إنبات البذور, موقع وعدد البلاستيدات الخضراء, غلق وفتح الثغور, عملية النتح، عملية التزهير.</a:t>
            </a:r>
            <a:r>
              <a:rPr lang="en-US" sz="2400" dirty="0">
                <a:effectLst/>
              </a:rPr>
              <a:t/>
            </a:r>
            <a:br>
              <a:rPr lang="en-US" sz="2400" dirty="0">
                <a:effectLst/>
              </a:rPr>
            </a:br>
            <a:r>
              <a:rPr lang="ar-EG" sz="2400" dirty="0">
                <a:effectLst/>
              </a:rPr>
              <a:t>5- يؤثر بشكل غير مباشر على كافة وظائف الأعضاء عن طريق تأثيره على درجة حرارة الهواء والتربة ورطوبتهما.</a:t>
            </a:r>
            <a:r>
              <a:rPr lang="en-US" sz="2400" dirty="0">
                <a:effectLst/>
              </a:rPr>
              <a:t/>
            </a:r>
            <a:br>
              <a:rPr lang="en-US" sz="2400" dirty="0">
                <a:effectLst/>
              </a:rPr>
            </a:br>
            <a:endParaRPr lang="ar-SA" dirty="0"/>
          </a:p>
        </p:txBody>
      </p:sp>
      <p:sp>
        <p:nvSpPr>
          <p:cNvPr id="3" name="عنصر نائب للمحتوى 2"/>
          <p:cNvSpPr>
            <a:spLocks noGrp="1"/>
          </p:cNvSpPr>
          <p:nvPr>
            <p:ph sz="quarter" idx="1"/>
          </p:nvPr>
        </p:nvSpPr>
        <p:spPr>
          <a:xfrm>
            <a:off x="6781800" y="304801"/>
            <a:ext cx="1905000" cy="304799"/>
          </a:xfrm>
        </p:spPr>
        <p:txBody>
          <a:bodyPr>
            <a:normAutofit fontScale="70000" lnSpcReduction="20000"/>
          </a:bodyPr>
          <a:lstStyle/>
          <a:p>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228600" y="304801"/>
            <a:ext cx="8458200" cy="6324599"/>
          </a:xfrm>
        </p:spPr>
        <p:txBody>
          <a:bodyPr>
            <a:normAutofit fontScale="25000" lnSpcReduction="20000"/>
          </a:bodyPr>
          <a:lstStyle/>
          <a:p>
            <a:pPr lvl="0"/>
            <a:r>
              <a:rPr lang="ar-EG" sz="7200" b="1" dirty="0"/>
              <a:t>أنواع الأشعة الضوئية والطول الموجي:</a:t>
            </a:r>
            <a:r>
              <a:rPr lang="ar-EG" sz="7200" b="1" u="sng" dirty="0"/>
              <a:t> </a:t>
            </a:r>
            <a:endParaRPr lang="en-US" sz="7200" dirty="0"/>
          </a:p>
          <a:p>
            <a:pPr lvl="0"/>
            <a:r>
              <a:rPr lang="ar-EG" sz="7200" b="1" u="sng" dirty="0"/>
              <a:t>الأشعة غير المرئية:</a:t>
            </a:r>
            <a:endParaRPr lang="en-US" sz="7200" dirty="0"/>
          </a:p>
          <a:p>
            <a:pPr lvl="0" algn="just"/>
            <a:r>
              <a:rPr lang="ar-EG" sz="7200" b="1" dirty="0"/>
              <a:t>الأشعة فوق البنفسجية:</a:t>
            </a:r>
            <a:r>
              <a:rPr lang="ar-EG" sz="7200" dirty="0"/>
              <a:t> تقل أمواجها عن 400 نانوميتر وتكون 6-7% من الأشعة الشمسية وهي مهمة لصحة الإنسان ولكن الزيادة منها مضرة على النظام الحيوي بما فيها الإنسان ولا يصل الأرض منها إلا جزء بسيط قلما تزيد عن 20% بسبب امتصاص طبقة الأوزون لها إضافة إلى ذلك فان البشرة تعوق نفاذ الأشعة إلى داخل الورقة ولهذا فليس لهذه الأشعة دور كبير في حياة النباتات باستثناء بعض النباتات الدنيا كما أن هذه الأشعة تسبب زيادة تشكل الانثوسيانين وهي المسؤولة جزئيا عن ظاهرة الانتحاء الضوئي وكذلك تحد من نشاط هورمونات النمو مما يسبب قصر السيقان وتعتبر الكمية الزائدة منها كافية لقتل البكتريا ولكنها تلحق ضررا بالغا بالكائنات الحية أذا تلقى سطح الأرض نسبة مرتفعة منها.</a:t>
            </a:r>
            <a:endParaRPr lang="en-US" sz="7200" dirty="0"/>
          </a:p>
          <a:p>
            <a:pPr lvl="0" algn="just"/>
            <a:r>
              <a:rPr lang="ar-EG" sz="7200" b="1" dirty="0"/>
              <a:t>الأشعة تحت الحمراء: </a:t>
            </a:r>
            <a:r>
              <a:rPr lang="ar-EG" sz="7200" dirty="0"/>
              <a:t>تتراوح أطوال موجاتها ما بين 750-4000 نانومتر وتكون حوالي 51% من إشعاع الشمس ويستخدم الجزء الأكبر منها في رفع درجة حرارة سطح الأرض والغلاف الجوي وتؤثر في الهرمونات التي تتحكم في الانبات.</a:t>
            </a:r>
            <a:endParaRPr lang="en-US" sz="7200" dirty="0"/>
          </a:p>
          <a:p>
            <a:pPr lvl="0" algn="just"/>
            <a:r>
              <a:rPr lang="ar-EG" sz="7200" b="1" dirty="0"/>
              <a:t>الأشعة المرئية: </a:t>
            </a:r>
            <a:r>
              <a:rPr lang="ar-EG" sz="7200" dirty="0"/>
              <a:t>تتراوح أطوال موجاتها ما بين 390 – 740 نانومتر وتكون 42% من الإشعاع الشمسي وتشمل الأشعة الزرقاء والصفراء والحمراء وهي ضرورية لعملية التركيب الضوئي.</a:t>
            </a:r>
            <a:endParaRPr lang="en-US" sz="7200" dirty="0"/>
          </a:p>
          <a:p>
            <a:r>
              <a:rPr lang="ar-EG" sz="7200" b="1" dirty="0"/>
              <a:t>طول فترة الإضاءة:</a:t>
            </a:r>
            <a:r>
              <a:rPr lang="ar-EG" sz="7200" dirty="0"/>
              <a:t> </a:t>
            </a:r>
            <a:r>
              <a:rPr lang="en-US" sz="7200" dirty="0"/>
              <a:t>Photoperiod</a:t>
            </a:r>
          </a:p>
          <a:p>
            <a:pPr algn="just"/>
            <a:r>
              <a:rPr lang="ar-EG" sz="7200" dirty="0"/>
              <a:t>تعتبر طول الفترة الضوئية مهمة حيث تؤثر على الفعاليات الموسمية للكائنات الحية. كما أن لطول الفترة الضوئية أهمية كبيرة لعملية التزهير </a:t>
            </a:r>
            <a:r>
              <a:rPr lang="en-US" sz="7200" dirty="0"/>
              <a:t>Flowering </a:t>
            </a:r>
            <a:r>
              <a:rPr lang="ar-SY" sz="7200" dirty="0"/>
              <a:t>  في النباتات حيث هناك مايعرف بالفترة الضوئية الحرجة لكل نبات الذي يزهر عندما يتعرض لها . و</a:t>
            </a:r>
            <a:r>
              <a:rPr lang="ar-SA" sz="7200" dirty="0"/>
              <a:t>يعتبر الضوء عاملاً مناخياً مؤثراً على البيئة الحيوية للنبات الطبيعي فهو يعتبر عاملاً مساعداً يستفيد منه النبات في صنع غذائه بعملية التركيب الضوئي الذي يتمكن النبات من خلاله من بناء أنسجته وبالتالي يستمر في النمو والحياة, ولذلك يكون النمو النباتي ضعيفاً في المناطق التي يقل فيها الإشعاع الشمسي إلا أذا كان النبات الطبيعي من النوع الذي ينمو في الظل. صنفت النباتات إلى 3 مجموعات تبعاً لاستجابتها للفترة الضوئية وهي :</a:t>
            </a:r>
            <a:endParaRPr lang="en-US" sz="7200" dirty="0"/>
          </a:p>
          <a:p>
            <a:endParaRPr lang="ar-SY" sz="4800" dirty="0"/>
          </a:p>
          <a:p>
            <a:endParaRPr lang="ar-SY" sz="4800" dirty="0" smtClean="0"/>
          </a:p>
          <a:p>
            <a:endParaRPr lang="ar-SY" sz="4800" dirty="0"/>
          </a:p>
          <a:p>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019799"/>
          </a:xfrm>
        </p:spPr>
        <p:txBody>
          <a:bodyPr>
            <a:normAutofit fontScale="85000" lnSpcReduction="20000"/>
          </a:bodyPr>
          <a:lstStyle/>
          <a:p>
            <a:pPr lvl="0" algn="just"/>
            <a:r>
              <a:rPr lang="ar-SA" sz="2400" b="1" dirty="0"/>
              <a:t>نباتات النهار الطويل</a:t>
            </a:r>
            <a:r>
              <a:rPr lang="ar-SA" sz="2400" dirty="0"/>
              <a:t>: وهي نباتات تهيئ للإزهار إذا توفرت فترة ضوئية طويلة تزيد عن 14 ساعة كالمحاصيل الشتوية مثل البرسيم والقمح والشعير.</a:t>
            </a:r>
            <a:endParaRPr lang="en-US" sz="2400" dirty="0"/>
          </a:p>
          <a:p>
            <a:pPr lvl="0" algn="just"/>
            <a:r>
              <a:rPr lang="ar-SA" sz="2400" b="1" dirty="0"/>
              <a:t>نباتات النهار القصير:</a:t>
            </a:r>
            <a:r>
              <a:rPr lang="ar-SA" sz="2400" dirty="0"/>
              <a:t> وهي نباتات تهيئ للإزهار إذا تعرضت إلى فترة ضوئية  تقل عن 10 ساعات كالمحاصيل الصيفية مثل الذرة.</a:t>
            </a:r>
            <a:endParaRPr lang="en-US" sz="2400" dirty="0"/>
          </a:p>
          <a:p>
            <a:pPr lvl="0" algn="just"/>
            <a:r>
              <a:rPr lang="ar-SA" sz="2400" b="1" dirty="0"/>
              <a:t>النباتات المحايدة</a:t>
            </a:r>
            <a:r>
              <a:rPr lang="ar-SA" sz="2400" dirty="0"/>
              <a:t>: وهي النباتات التي لا توجد علاقة بين تزهيرها وطول الفترة الضوئية حيث تزهر تحت أي فترة ضوئية بعد أن تمر بفترة كافية لتكوين المجموعة الخضرية ومن أمثلتها عباد الشمس. </a:t>
            </a:r>
            <a:endParaRPr lang="en-US" sz="2400" dirty="0"/>
          </a:p>
          <a:p>
            <a:pPr marL="82296" indent="0" algn="just">
              <a:buNone/>
            </a:pPr>
            <a:r>
              <a:rPr lang="ar-SA" sz="2400" dirty="0"/>
              <a:t>لا يؤثر طول فترة الإضاءة على الإزهار فقط بل على الكثير من مظاهر النمو الخضري مثل استطالة السلاميات وسقوط الأوراق وطول فترة السكون وتكوين الأعضاء الخازنة للمواد الغذائية </a:t>
            </a:r>
            <a:endParaRPr lang="en-US" sz="2400" dirty="0"/>
          </a:p>
          <a:p>
            <a:pPr marL="82296" indent="0" algn="just">
              <a:buNone/>
            </a:pPr>
            <a:r>
              <a:rPr lang="ar-SA" sz="2400" b="1" dirty="0"/>
              <a:t>التواقت الضوئــــــي : </a:t>
            </a:r>
            <a:r>
              <a:rPr lang="ar-SA" sz="2400" dirty="0"/>
              <a:t>هو استجابة النباتات للتزهير ولغيره من مظاهر النمو الخضري لطول الفترة الضوئية النهارية</a:t>
            </a:r>
            <a:r>
              <a:rPr lang="ar-SA" sz="2400" b="1" dirty="0"/>
              <a:t> </a:t>
            </a:r>
            <a:r>
              <a:rPr lang="ar-SA" sz="2400" dirty="0"/>
              <a:t>أو (هو العلاقة بين فترة الإضاءة التي يتعرض لها النبات وفترة الظلام بالتعاقب كل 24 ساعة )</a:t>
            </a:r>
            <a:r>
              <a:rPr lang="ar-EG" sz="2400" dirty="0"/>
              <a:t> </a:t>
            </a:r>
            <a:r>
              <a:rPr lang="ar-SA" sz="2400" dirty="0"/>
              <a:t>وتنقسم النباتات من حيث علاقتها بالتواقت الضوئي إلى</a:t>
            </a:r>
            <a:r>
              <a:rPr lang="ar-SA" sz="2400" b="1" dirty="0"/>
              <a:t> :- </a:t>
            </a:r>
            <a:endParaRPr lang="en-US" sz="2400" dirty="0"/>
          </a:p>
          <a:p>
            <a:pPr marL="82296" indent="0">
              <a:buNone/>
            </a:pPr>
            <a:r>
              <a:rPr lang="ar-SA" sz="2400" dirty="0"/>
              <a:t>أ- نباتات تحتاج إضاءة طويلة وظلام قصير.</a:t>
            </a:r>
            <a:endParaRPr lang="en-US" sz="2400" dirty="0"/>
          </a:p>
          <a:p>
            <a:pPr marL="82296" indent="0">
              <a:buNone/>
            </a:pPr>
            <a:r>
              <a:rPr lang="ar-SA" sz="2400" dirty="0"/>
              <a:t> ب- نباتات تحتاج إضاءة قصيرة وإظلام طويل .</a:t>
            </a:r>
            <a:endParaRPr lang="en-US" sz="2400" dirty="0"/>
          </a:p>
          <a:p>
            <a:pPr marL="82296" indent="0">
              <a:buNone/>
            </a:pPr>
            <a:r>
              <a:rPr lang="ar-SA" sz="2400" dirty="0"/>
              <a:t>ج- نباتات لا تتأثر بطول أو قصر الإضاءة آو الظلام .</a:t>
            </a:r>
            <a:endParaRPr lang="en-US" sz="2400" dirty="0"/>
          </a:p>
          <a:p>
            <a:pPr marL="82296" indent="0" algn="just">
              <a:buNone/>
            </a:pPr>
            <a:r>
              <a:rPr lang="ar-SA" sz="2400" dirty="0"/>
              <a:t>يرتبط التوزيع الجغرافي للنباتات جزئياً بطريقة تأثرها بالتواقت الضوئي فالأنواع التي تتطلب فترات إضاءة طويلة لا يمكنها أن تتكاثر جنسياً في المناطق الاستوائية . كما تستبعد الأنواع النباتية قصيرة النهار في المناطق ذات خطوط العرض المرتفعة إلا إذا كانت تتكاثر خضرياً ذلك لان موسم النمو في هذه المناطق يقتصر إلى حد كبير على الفترة التي تسود فيها فترات إضاءة طويلة جداً . تزهر نباتات النهار الطويل والقصير في المناطق المعتدلة ولكنها تزهر في مواسم مختلفة حسب طول الفترة الضوئية المناسبة لها. أما النباتات المحايدة فيمكن أن تزهر في هذا المجال الواسع من طول النهار ، لذا فان توزيعها الجغرافي يخضع لعوامل أخرى غير طول الفترة مثل درجة الحرارة.</a:t>
            </a:r>
            <a:endParaRPr lang="en-US" sz="2400" dirty="0"/>
          </a:p>
          <a:p>
            <a:pPr marL="82296" indent="0">
              <a:buNone/>
            </a:pPr>
            <a:endParaRPr lang="ar-SY" sz="4800" dirty="0"/>
          </a:p>
          <a:p>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sz="2700" b="1" dirty="0"/>
              <a:t/>
            </a:r>
            <a:br>
              <a:rPr lang="en-US" sz="2700" b="1" dirty="0"/>
            </a:br>
            <a:r>
              <a:rPr lang="en-US" sz="2700" b="1" dirty="0" smtClean="0"/>
              <a:t/>
            </a:r>
            <a:br>
              <a:rPr lang="en-US" sz="2700" b="1" dirty="0" smtClean="0"/>
            </a:br>
            <a:r>
              <a:rPr lang="en-US" dirty="0"/>
              <a:t/>
            </a:r>
            <a:br>
              <a:rPr lang="en-US" dirty="0"/>
            </a:br>
            <a:endParaRPr lang="ar-SA" dirty="0"/>
          </a:p>
        </p:txBody>
      </p:sp>
      <p:sp>
        <p:nvSpPr>
          <p:cNvPr id="3" name="عنصر نائب للمحتوى 2"/>
          <p:cNvSpPr>
            <a:spLocks noGrp="1"/>
          </p:cNvSpPr>
          <p:nvPr>
            <p:ph sz="quarter" idx="1"/>
          </p:nvPr>
        </p:nvSpPr>
        <p:spPr>
          <a:xfrm>
            <a:off x="381000" y="304801"/>
            <a:ext cx="8305800" cy="6019799"/>
          </a:xfrm>
        </p:spPr>
        <p:txBody>
          <a:bodyPr>
            <a:normAutofit fontScale="55000" lnSpcReduction="20000"/>
          </a:bodyPr>
          <a:lstStyle/>
          <a:p>
            <a:r>
              <a:rPr lang="ar-EG" sz="4800" b="1" dirty="0"/>
              <a:t>شدة الإضاءة:</a:t>
            </a:r>
            <a:r>
              <a:rPr lang="ar-EG" sz="4800" dirty="0"/>
              <a:t> </a:t>
            </a:r>
            <a:r>
              <a:rPr lang="en-US" sz="4800" dirty="0"/>
              <a:t>Light intensity</a:t>
            </a:r>
          </a:p>
          <a:p>
            <a:pPr marL="82296" indent="0" algn="just">
              <a:buNone/>
            </a:pPr>
            <a:r>
              <a:rPr lang="ar-SY" sz="4800" dirty="0"/>
              <a:t>أن لشدة الضوء وكميته تأثيراً في نمو النباتات والكائنات الأخرى وتزداد شدة الإضاءة في المناطق الاستوائية بسبب الوضع العمودي لأشعة الشمس وبذلك تزداد درجات الحرارة في حين تقل كلما اتجهنا نحو القطبين.</a:t>
            </a:r>
            <a:endParaRPr lang="en-US" sz="4800" dirty="0"/>
          </a:p>
          <a:p>
            <a:pPr marL="82296" indent="0" algn="just">
              <a:buNone/>
            </a:pPr>
            <a:r>
              <a:rPr lang="ar-SY" sz="4800" dirty="0"/>
              <a:t>تتأثر شدة الإضاءة بعده عوامل منها مكونات الهواء الجوي, طوبوغرافية الأرض , الكساء الخضري، كثافة الغيوم ووجود الضباب والدخان والغبار.</a:t>
            </a:r>
            <a:endParaRPr lang="en-US" sz="4800" dirty="0"/>
          </a:p>
          <a:p>
            <a:pPr marL="82296" indent="0" algn="just">
              <a:buNone/>
            </a:pPr>
            <a:r>
              <a:rPr lang="ar-SY" sz="4800" dirty="0"/>
              <a:t>أن الجزيئات الصلبة المنتشرة في الهواء (كالغبار والدخان) لها أهمية كبيرة في التأثير على كمية الضوء بسبب حجبها له حيث تعمل كعازل يقلل من شدة الضوء الساقط على سطح الأرض. فالدخان في الدول الصناعية المتقدمة يحجب حوالي (90%) من الضوء. أن التأثير الأكثر خطورة هو تراكم جزيئات الدخان وترسبها بشكل طبقة أو غشاء رقيق على أوراق النباتات فتحجب كمية الضوء اللازم لعملية البناء الضوئي.</a:t>
            </a:r>
            <a:endParaRPr lang="en-US" sz="4800" dirty="0"/>
          </a:p>
          <a:p>
            <a:pPr marL="82296" indent="0" algn="just">
              <a:buNone/>
            </a:pPr>
            <a:r>
              <a:rPr lang="ar-SY" sz="4800" dirty="0"/>
              <a:t>بصورة عامة تتفاوت النباتات من حيث احتياجاتها الضوئية للقيام بالفعاليات الحيوية فمنها ما تعيش تحت ظروف الإضاءة العالية وتسمى (</a:t>
            </a:r>
            <a:r>
              <a:rPr lang="en-US" sz="4800" dirty="0"/>
              <a:t>Heli </a:t>
            </a:r>
            <a:r>
              <a:rPr lang="en-US" sz="4800" dirty="0" err="1"/>
              <a:t>phytes</a:t>
            </a:r>
            <a:r>
              <a:rPr lang="ar-SY" sz="4800" dirty="0"/>
              <a:t>) وهي النباتات التي لا تتحمل العيش في الظل. وهناك نباتات تعيش في ظروف الإضاءة الواطئة وتسمى (</a:t>
            </a:r>
            <a:r>
              <a:rPr lang="en-US" sz="4800" dirty="0"/>
              <a:t>Scio </a:t>
            </a:r>
            <a:r>
              <a:rPr lang="en-US" sz="4800" dirty="0" err="1"/>
              <a:t>phytes</a:t>
            </a:r>
            <a:r>
              <a:rPr lang="ar-SY" sz="4800" dirty="0"/>
              <a:t>) وهي النباتات التي تتحمل الظل.</a:t>
            </a:r>
            <a:endParaRPr lang="en-US" sz="4800" dirty="0"/>
          </a:p>
          <a:p>
            <a:endParaRPr lang="ar-SY" sz="4800" dirty="0"/>
          </a:p>
          <a:p>
            <a:endParaRPr lang="ar-SY" sz="4800" dirty="0" smtClean="0"/>
          </a:p>
          <a:p>
            <a:endParaRPr lang="ar-SY" sz="4800" dirty="0"/>
          </a:p>
          <a:p>
            <a:endParaRPr lang="ar-SY" sz="4800" dirty="0" smtClean="0"/>
          </a:p>
          <a:p>
            <a:endParaRPr lang="ar-SY" sz="4800" dirty="0"/>
          </a:p>
          <a:p>
            <a:pPr>
              <a:buNone/>
            </a:pPr>
            <a:endParaRPr lang="ar-SY" sz="4800" dirty="0" smtClean="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382</TotalTime>
  <Words>3713</Words>
  <Application>Microsoft Office PowerPoint</Application>
  <PresentationFormat>On-screen Show (4:3)</PresentationFormat>
  <Paragraphs>407</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Oriel</vt:lpstr>
      <vt:lpstr>وزارة التعليم العالي والبحث العلمي جامعة ديالى- كلية الزراعة    المرحلة الثانية / قسم البستنة وهندسة الحدائق </vt:lpstr>
      <vt:lpstr>       ا                 المحاضرة الأولى(تعريف علم البيئة-تطور علم البيئة-أقسام علم البيئة- النظام البيئي) مقدمة: تعريف علم البيئة Ecology: هو العلم الذي يدرس العلاقات المتبادلة بين الكائنات الحية (حيوانات ، نباتات ، كائنات دقيقة) والمحيط. علم البيئة النباتية Plant Ecology : هو العلم الذي يختص بدراسة النباتات في مواطنها الطبيعية من حيث علاقاتها ببعضها البعض وظروف الوسط الذي تعيش فيه. استخدمت كلمة Ecology  لأول مرة  من قبل عالم الحيوان الألماني Ernst عام (1869) لتعني علاقة الكائن الحي مع المكونات العضوية واللاعضوية في البيئة . إلا أن هذا العلم لم يصبح قائماً بذاته إلا في بداية القرن العشرين. واصل الكلمة مشتقة من المقطع اليوناني Oikes  (بمعنى بيت) و Logos  بمعنى علم. وبذلك تكون كلمة  Ecologyهي علم دراسة أماكن معيشة الكائنات الحية وكل ما يحيط بها. تطور علم البيئة: يمكن إرجاع بداية الاهتمام بعلم البيئة إلى إنسان ما قبل التاريخ حيث استعمل الإنسان القديم المعلومات التي حصل عليها عن طريق الملاحظة والصدفة في بعض الأحيان والخبرة في منطقة سكناه لأغراض الحصول على مصادر الغذاء النباتية والحيوانية وكذلك لأغراض الصيد وتعيين البيئة التي توفر له الحماية الكافية من الظواهر الطبيعية التي تحدث في بيئته وبدا استعمال المعلومات البيئية وأهمية المحيط عند الأديان والفلسفات القديمة . إذ نشر هايبوكريتس مؤلفا عن الماء والهواء وتطرق إلى تأثير الفصول على الأحياء كما ألف ارسطو كتابا حول طبائع الحيوانات ومتطلباتها المتعلقة بالمحيط وأشار دارون في كتابه أصل الأنواع إلى تأثير التداخل ما بين الحياة والمحيط الطبيعي .</vt:lpstr>
      <vt:lpstr>1- أقسام علم البيئة اعتماداً على نوع أو مجموعة أنواع من الأحياء: أ- علم البيئة الذاتية Aut ecology : يعني بدراسة نباتات بذاتها لمعرفة أحوال معيشتها في بيئتها الطبيعية ومدى تأثيرها بمختلف عوامل البيئة وكيفية استجابتها لها وتفاعلها معها. ب- علم البيئة الاجتماعية Syn ecology: ويتناول دراسة المجتمعات النباتية بأقسامها المختلفة لمعرفة تركيبها ونشأتها ونموها والعوامل التي تتحكم في توزيعها. 2- أقسام علم البيئة اعتماداً على الكائن الحي نوعاً وعدداً: أ-علم بيئة الفرد ب- علم بيئة الجماعة ج- علم بيئة المجتمع د- علم بيئة المحيط الحيوي 3- أقسام علم البيئة من خلال علاقته بالعلوم الأخرى: أ-علم البيئة الفسيولوجي ب-علم البيئة الجغرافي ج-علم بيئة المتحجرات د-علم البيئة السلوكية ه- علم البيئة التطبيقي 4- أقسام علم البيئة من خلال الكائنات الحية في الطبيعة: أ-علم البيئة النباتية ب- علم البيئة الحيوانية  المصطلحات المهمة في علم البيئة وهي: 1-النوع Species: هو أفراد الكائن الحي التي لها القابلية على التزاوج وتكوين ذريه خصبة. 2- الموطن Habitat: هو المكان الذي يعيش فيه الكائن الحي بكل ما يعنيه هذا المكان من عوامل المحيط. 3- البيئة أو المحيط الذي يعيش فيه الكائن الحي Environment: هو ظروف المكان الذي يعيش فيه الكائن الحي . وهذا المحيط ينقسم إلى قسمين : محيط حي و المحيط غير الحي. 4- الجماعة Population: هو أفراد النوع الواحد الذي يعيش في مكان معين. 5- المجتمع Community : هو أفراد عدة أنواع تعيش مع بعضها في مكان معين.  </vt:lpstr>
      <vt:lpstr>     النظام البيئي Eco System : يقصد به تواجد المجموعات الحية ضمن وسط طبيعي غير حي ( ماء وهواء وتربة وطاقة ) وبالتالي فهو كيان متكامل يتألف من كائنات حية ومكونات غير حية وطاقة شمسية ومن التفاعلات المتبادلة فيه .  وتعتمد المبادئ التي تبنى عليها دراسة النظم البيئية على فكرة محددة. هي أن جميع عناصر أي وسط تقوم فيه الحياة أيا كان حجمه وسواء يتفاعل فيها كل عنصر مع بقية العناصر أما بصورة مباشرة أو غير مباشرة بحيث يؤدي دوراً في وظيفة الجهاز البيئي ككل. يتألف النظام البيئي من: الكائنات النباتية – الكائنات الحيوانية (التي تستوطن في بيئة معينة) المكونات غير العضوية لتلك البيئة. بصورة عامة تقسم الأنظمة البيئية إلى نوعين رئيسين هما: الأنظمة البيئية الأرضية وتضم: بيئة الجبال  ب- بيئة الهضاب  ج- بيئة التلال  د- بيئة السهول  ه- بيئة الصحاري الأنظمة البيئية المائية وتضم: أ-البيئة البحرية  ب- بيئة المصبات  ج- بيئة المياه العذبة     </vt:lpstr>
      <vt:lpstr>            وهناك ثلاثة أقسام من الكائنات الحية داخل كل نظام بيئي تختلف من حيث الدور الذي تؤديه داخل النظام وهي الأقسام الآتية: 1- كائنات منتجة Producers : وهي الأحياء التي يمكنها تحويل المواد اللاعضوية إلى المواد العضوية بمساعدة الطاقة الشمسية وتخزنها في أجسامها بشكل جزيئات عضوية معقدة وهي السكريات فهي طاقة كامنة وإنتاجها لهذه الطاقة هو سبب تسميتها بالمنتجات والتي تضم النباتات الخضر المزهرة كالأشجار وغيرها والطحالب. 2- كائنات مستهلكة Consumers:  هي جميع أنواع الكائنات التي لا تستطيع صنع غذائها بنفسها وتعتمد في تغذيتها على غيرها من الأحياء النباتية والحيوانية فتحصل منها على الطاقة وبذلك فهي متعددة التغذية فمنها ما يعتمد على اللحوم ومنها ما يعتمد على الأعشاب ومنها ما يعتمد على كلا النوعين. 3- كائنات محللة Decomposers:  وتسمى أحيانا بالكائنات الرمية وهي كائنات حية دقيقة مجهرية كالبكتريا والفطريات وبعض الابتدائيات، ولها دور مهم جداً في النظام البيئي إذ تعمل على تكسير المواد العضوية الميتة والمتجمعة نتيجة موت النباتات أو الحيوانات وإعادتها إلى النظام البيئي جاهزة للاستخدام من قبل المنتجات مرة أخرى سواء كانت تلك الإعادة إلى التربة أو على شكل غازات إلى الجو و لو لا هذه المحللات لبقيت المواد العضوية متجمعة منذ ملايين السنين ولانتهى النظام البيئي في العالم. </vt:lpstr>
      <vt:lpstr>  المحاضرة الثانية والثالثة (الأشعة الضوئية- أنواعها- الطول ألموجي- طول فترة الإضاءة- شدة الإضاءة- تأثير طول النهار على النبات) الضوء:  هو عبارة عن أمواج كهرومغناطيسية تصل سطح الأرض من الشمس ويمكن تسميته بالإشعاع الشمسي، حيث أن الضوء اللازم للنظم البيئية مصدره الشمس ويمثل مصدر الطاقة الوحيد بالنسبة إلى اغلبها ماعدا التي تعيش على التركيب الكيمياوي .  فالنباتات الخضراء تحتوي على صبغة الكلورفيل التي تمتلك القدرة على امتصاص الطقة الشمسية اللازمة لعملية البناء الضوئي  بالاضافة الى ذلك فان الضوء يؤثر في النباتات من وجوه عده فهو يعمل على : 1- التحكم بفسلجة النبات كما يتحكم بسلوك النبات فيؤثر على انتشارها في النظم البيئية.. 2- يعمل على بناء الكلوروفيل والصبغات الأخرى وبذلك يكون مسؤول عن تلوين النباتات والحيوانات. 3- يعمل على بناء الهرمونات. 4- يؤثر على نمو النباتات من حيث تأثيره على إنبات البذور, موقع وعدد البلاستيدات الخضراء, غلق وفتح الثغور, عملية النتح، عملية التزهير. 5- يؤثر بشكل غير مباشر على كافة وظائف الأعضاء عن طريق تأثيره على درجة حرارة الهواء والتربة ورطوبتهما.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Milano</dc:creator>
  <cp:lastModifiedBy>samaoffice1</cp:lastModifiedBy>
  <cp:revision>120</cp:revision>
  <dcterms:created xsi:type="dcterms:W3CDTF">2016-02-20T13:39:12Z</dcterms:created>
  <dcterms:modified xsi:type="dcterms:W3CDTF">2018-11-22T18:59:52Z</dcterms:modified>
</cp:coreProperties>
</file>